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trictFirstAndLastChars="0" embedTrueTypeFonts="1" saveSubsetFonts="1" autoCompressPictures="0">
  <p:sldMasterIdLst>
    <p:sldMasterId id="2147483648" r:id="rId1"/>
  </p:sldMasterIdLst>
  <p:notesMasterIdLst>
    <p:notesMasterId r:id="rId21"/>
  </p:notesMasterIdLst>
  <p:sldIdLst>
    <p:sldId id="257" r:id="rId2"/>
    <p:sldId id="258" r:id="rId3"/>
    <p:sldId id="259" r:id="rId4"/>
    <p:sldId id="261" r:id="rId5"/>
    <p:sldId id="271" r:id="rId6"/>
    <p:sldId id="272" r:id="rId7"/>
    <p:sldId id="275" r:id="rId8"/>
    <p:sldId id="273" r:id="rId9"/>
    <p:sldId id="274" r:id="rId10"/>
    <p:sldId id="276" r:id="rId11"/>
    <p:sldId id="277" r:id="rId12"/>
    <p:sldId id="278" r:id="rId13"/>
    <p:sldId id="279" r:id="rId14"/>
    <p:sldId id="280" r:id="rId15"/>
    <p:sldId id="282" r:id="rId16"/>
    <p:sldId id="283" r:id="rId17"/>
    <p:sldId id="284" r:id="rId18"/>
    <p:sldId id="281" r:id="rId19"/>
    <p:sldId id="270"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Helvetica Neue" panose="020B0604020202020204" charset="0"/>
      <p:regular r:id="rId26"/>
      <p:bold r:id="rId27"/>
      <p:italic r:id="rId28"/>
      <p:boldItalic r:id="rId29"/>
    </p:embeddedFont>
    <p:embeddedFont>
      <p:font typeface="Helvetica Neue Light"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jtx5Abc/AhzyLwXAjlHgIuBVCL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34587" autoAdjust="0"/>
    <p:restoredTop sz="86351" autoAdjust="0"/>
  </p:normalViewPr>
  <p:slideViewPr>
    <p:cSldViewPr snapToGrid="0">
      <p:cViewPr>
        <p:scale>
          <a:sx n="69" d="100"/>
          <a:sy n="69" d="100"/>
        </p:scale>
        <p:origin x="-8" y="32"/>
      </p:cViewPr>
      <p:guideLst>
        <p:guide orient="horz" pos="2160"/>
        <p:guide pos="3840"/>
      </p:guideLst>
    </p:cSldViewPr>
  </p:slideViewPr>
  <p:outlineViewPr>
    <p:cViewPr>
      <p:scale>
        <a:sx n="33" d="100"/>
        <a:sy n="33" d="100"/>
      </p:scale>
      <p:origin x="0" y="-1003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6" name="Google Shape;12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3912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6" name="Google Shape;12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2482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6" name="Google Shape;12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844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9190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6" name="Google Shape;12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1243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6" name="Google Shape;12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7863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3"/>
          <p:cNvSpPr>
            <a:spLocks noGrp="1"/>
          </p:cNvSpPr>
          <p:nvPr>
            <p:ph type="pic" idx="2"/>
          </p:nvPr>
        </p:nvSpPr>
        <p:spPr>
          <a:xfrm>
            <a:off x="5183188" y="987425"/>
            <a:ext cx="6172200" cy="4873625"/>
          </a:xfrm>
          <a:prstGeom prst="rect">
            <a:avLst/>
          </a:prstGeom>
          <a:noFill/>
          <a:ln>
            <a:noFill/>
          </a:ln>
        </p:spPr>
      </p:sp>
      <p:sp>
        <p:nvSpPr>
          <p:cNvPr id="68" name="Google Shape;68;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apse.org/wp-content/uploads/2021/04/APSE-Ethical-Guidelines.pdf" TargetMode="External"/><Relationship Id="rId2" Type="http://schemas.openxmlformats.org/officeDocument/2006/relationships/hyperlink" Target="https://positivepsychology.com/boundaries-psychology-therapy/#ethical-practices-of-psychologists-and-coaches" TargetMode="External"/><Relationship Id="rId1" Type="http://schemas.openxmlformats.org/officeDocument/2006/relationships/slideLayout" Target="../slideLayouts/slideLayout1.xml"/><Relationship Id="rId4" Type="http://schemas.openxmlformats.org/officeDocument/2006/relationships/hyperlink" Target="https://www.justicecenter.ny.gov/system/files/documents/2019/01/professionalboundariesfortheprotectionofpeoplewithspecialneeds.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p:nvPr/>
        </p:nvSpPr>
        <p:spPr>
          <a:xfrm>
            <a:off x="0" y="0"/>
            <a:ext cx="12192000" cy="6858000"/>
          </a:xfrm>
          <a:prstGeom prst="rect">
            <a:avLst/>
          </a:prstGeom>
          <a:solidFill>
            <a:srgbClr val="BF0D3E"/>
          </a:solidFill>
          <a:ln w="12700" cap="flat" cmpd="sng">
            <a:solidFill>
              <a:srgbClr val="629FA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97" name="Google Shape;97;p2"/>
          <p:cNvSpPr txBox="1"/>
          <p:nvPr/>
        </p:nvSpPr>
        <p:spPr>
          <a:xfrm>
            <a:off x="462340" y="924674"/>
            <a:ext cx="10723819" cy="1446509"/>
          </a:xfrm>
          <a:prstGeom prst="rect">
            <a:avLst/>
          </a:prstGeom>
          <a:noFill/>
          <a:ln>
            <a:noFill/>
          </a:ln>
        </p:spPr>
        <p:txBody>
          <a:bodyPr spcFirstLastPara="1" wrap="square" lIns="91425" tIns="45700" rIns="91425" bIns="45700" anchor="t" anchorCtr="0">
            <a:spAutoFit/>
          </a:bodyPr>
          <a:lstStyle/>
          <a:p>
            <a:pPr lvl="0"/>
            <a:r>
              <a:rPr lang="en-US" sz="4400" b="1" dirty="0">
                <a:solidFill>
                  <a:schemeClr val="lt1"/>
                </a:solidFill>
                <a:latin typeface="Helvetica Neue"/>
                <a:ea typeface="Helvetica Neue"/>
                <a:cs typeface="Helvetica Neue"/>
                <a:sym typeface="Helvetica Neue"/>
              </a:rPr>
              <a:t>Ethical Decision Making and Professional Boundaries</a:t>
            </a:r>
            <a:endParaRPr sz="4400" dirty="0"/>
          </a:p>
        </p:txBody>
      </p:sp>
      <p:sp>
        <p:nvSpPr>
          <p:cNvPr id="98" name="Google Shape;98;p2"/>
          <p:cNvSpPr txBox="1"/>
          <p:nvPr/>
        </p:nvSpPr>
        <p:spPr>
          <a:xfrm>
            <a:off x="623398" y="2963323"/>
            <a:ext cx="10945203" cy="19235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lt1"/>
                </a:solidFill>
                <a:latin typeface="Helvetica Neue Light"/>
                <a:ea typeface="Helvetica Neue Light"/>
                <a:cs typeface="Helvetica Neue Light"/>
                <a:sym typeface="Helvetica Neue Light"/>
              </a:rPr>
              <a:t>PRESENTED BY</a:t>
            </a:r>
            <a:endParaRPr dirty="0"/>
          </a:p>
          <a:p>
            <a:pPr marL="0" marR="0" lvl="0" indent="0" algn="l" rtl="0">
              <a:spcBef>
                <a:spcPts val="0"/>
              </a:spcBef>
              <a:spcAft>
                <a:spcPts val="0"/>
              </a:spcAft>
              <a:buNone/>
            </a:pPr>
            <a:r>
              <a:rPr lang="en-US" sz="1800" b="1" dirty="0">
                <a:solidFill>
                  <a:schemeClr val="lt1"/>
                </a:solidFill>
                <a:latin typeface="Helvetica Neue"/>
                <a:ea typeface="Helvetica Neue"/>
                <a:cs typeface="Helvetica Neue"/>
                <a:sym typeface="Helvetica Neue"/>
              </a:rPr>
              <a:t>Yvette Q. Getch, </a:t>
            </a:r>
            <a:r>
              <a:rPr lang="en-US" sz="1800" b="1" dirty="0">
                <a:solidFill>
                  <a:schemeClr val="lt1"/>
                </a:solidFill>
                <a:latin typeface="Helvetica Neue Light"/>
                <a:ea typeface="Helvetica Neue"/>
                <a:cs typeface="Helvetica Neue"/>
                <a:sym typeface="Helvetica Neue Light"/>
              </a:rPr>
              <a:t>Ph.D., CRC</a:t>
            </a:r>
            <a:endParaRPr dirty="0"/>
          </a:p>
          <a:p>
            <a:pPr marL="0" marR="0" lvl="0" indent="0" algn="l" rtl="0">
              <a:spcBef>
                <a:spcPts val="0"/>
              </a:spcBef>
              <a:spcAft>
                <a:spcPts val="0"/>
              </a:spcAft>
              <a:buNone/>
            </a:pPr>
            <a:r>
              <a:rPr lang="en-US" sz="1800" b="1" dirty="0">
                <a:solidFill>
                  <a:schemeClr val="lt1"/>
                </a:solidFill>
                <a:latin typeface="Helvetica Neue"/>
                <a:sym typeface="Helvetica Neue"/>
              </a:rPr>
              <a:t>Professor</a:t>
            </a:r>
            <a:endParaRPr dirty="0"/>
          </a:p>
          <a:p>
            <a:pPr marL="0" marR="0" lvl="0" indent="0" algn="l" rtl="0">
              <a:spcBef>
                <a:spcPts val="0"/>
              </a:spcBef>
              <a:spcAft>
                <a:spcPts val="0"/>
              </a:spcAft>
              <a:buNone/>
            </a:pPr>
            <a:r>
              <a:rPr lang="en-US" sz="1800" b="1" dirty="0">
                <a:solidFill>
                  <a:schemeClr val="lt1"/>
                </a:solidFill>
                <a:latin typeface="Helvetica Neue"/>
                <a:sym typeface="Helvetica Neue"/>
              </a:rPr>
              <a:t>Department of Counseling and Instructional Sciences</a:t>
            </a:r>
            <a:endParaRPr dirty="0"/>
          </a:p>
          <a:p>
            <a:pPr marL="0" marR="0" lvl="0" indent="0" algn="l" rtl="0">
              <a:spcBef>
                <a:spcPts val="0"/>
              </a:spcBef>
              <a:spcAft>
                <a:spcPts val="0"/>
              </a:spcAft>
              <a:buNone/>
            </a:pPr>
            <a:endParaRPr sz="1800" dirty="0">
              <a:solidFill>
                <a:schemeClr val="lt1"/>
              </a:solidFill>
              <a:latin typeface="Helvetica Neue Light"/>
              <a:ea typeface="Helvetica Neue Light"/>
              <a:cs typeface="Helvetica Neue Light"/>
              <a:sym typeface="Helvetica Neue Light"/>
            </a:endParaRPr>
          </a:p>
          <a:p>
            <a:pPr lvl="0"/>
            <a:r>
              <a:rPr lang="en-US" sz="1800" dirty="0">
                <a:solidFill>
                  <a:schemeClr val="lt1"/>
                </a:solidFill>
                <a:latin typeface="Helvetica Neue Light"/>
                <a:sym typeface="Helvetica Neue Light"/>
              </a:rPr>
              <a:t>AL-APSE Conference (</a:t>
            </a:r>
            <a:r>
              <a:rPr lang="en-US" dirty="0">
                <a:solidFill>
                  <a:schemeClr val="bg1"/>
                </a:solidFill>
              </a:rPr>
              <a:t>Association of People Supporting Employment First)</a:t>
            </a:r>
          </a:p>
          <a:p>
            <a:pPr lvl="0"/>
            <a:r>
              <a:rPr lang="en-US" sz="1800" dirty="0">
                <a:solidFill>
                  <a:schemeClr val="lt1"/>
                </a:solidFill>
                <a:latin typeface="Helvetica Neue Light"/>
                <a:sym typeface="Helvetica Neue Light"/>
              </a:rPr>
              <a:t>June 26, 2025</a:t>
            </a:r>
            <a:endParaRPr dirty="0"/>
          </a:p>
        </p:txBody>
      </p:sp>
      <p:pic>
        <p:nvPicPr>
          <p:cNvPr id="99" name="Google Shape;99;p2"/>
          <p:cNvPicPr preferRelativeResize="0"/>
          <p:nvPr/>
        </p:nvPicPr>
        <p:blipFill rotWithShape="1">
          <a:blip r:embed="rId3">
            <a:alphaModFix/>
          </a:blip>
          <a:srcRect/>
          <a:stretch/>
        </p:blipFill>
        <p:spPr>
          <a:xfrm>
            <a:off x="8352893" y="4259848"/>
            <a:ext cx="4572000" cy="2743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5F2EA7-C855-4EB2-9C66-5F2680EFB029}"/>
              </a:ext>
            </a:extLst>
          </p:cNvPr>
          <p:cNvSpPr>
            <a:spLocks noGrp="1"/>
          </p:cNvSpPr>
          <p:nvPr>
            <p:ph type="title"/>
          </p:nvPr>
        </p:nvSpPr>
        <p:spPr/>
        <p:txBody>
          <a:bodyPr/>
          <a:lstStyle/>
          <a:p>
            <a:r>
              <a:rPr lang="en-US" dirty="0"/>
              <a:t>Section A: The Counseling Relationship</a:t>
            </a:r>
          </a:p>
        </p:txBody>
      </p:sp>
      <p:sp>
        <p:nvSpPr>
          <p:cNvPr id="6" name="Text Placeholder 5">
            <a:extLst>
              <a:ext uri="{FF2B5EF4-FFF2-40B4-BE49-F238E27FC236}">
                <a16:creationId xmlns:a16="http://schemas.microsoft.com/office/drawing/2014/main" id="{58A4110A-0AD4-4102-9F0B-F2E16547A51C}"/>
              </a:ext>
            </a:extLst>
          </p:cNvPr>
          <p:cNvSpPr>
            <a:spLocks noGrp="1"/>
          </p:cNvSpPr>
          <p:nvPr>
            <p:ph type="body" idx="1"/>
          </p:nvPr>
        </p:nvSpPr>
        <p:spPr/>
        <p:txBody>
          <a:bodyPr>
            <a:normAutofit/>
          </a:bodyPr>
          <a:lstStyle/>
          <a:p>
            <a:pPr marL="114300" indent="0">
              <a:buNone/>
            </a:pPr>
            <a:r>
              <a:rPr lang="en-US" b="1" dirty="0"/>
              <a:t>A.1. WELFARE OF THOSE SERVED</a:t>
            </a:r>
          </a:p>
          <a:p>
            <a:r>
              <a:rPr lang="en-US" sz="2400" dirty="0"/>
              <a:t> </a:t>
            </a:r>
            <a:r>
              <a:rPr lang="en-US" sz="2400" b="1" dirty="0"/>
              <a:t>a</a:t>
            </a:r>
            <a:r>
              <a:rPr lang="en-US" sz="2400" dirty="0"/>
              <a:t>. PRIMARY RESPONSIBILITY.</a:t>
            </a:r>
          </a:p>
          <a:p>
            <a:pPr lvl="1"/>
            <a:r>
              <a:rPr lang="en-US" sz="2000" dirty="0"/>
              <a:t>respect the dignity of persons served. </a:t>
            </a:r>
          </a:p>
          <a:p>
            <a:r>
              <a:rPr lang="en-US" sz="2400" b="1" dirty="0"/>
              <a:t>b</a:t>
            </a:r>
            <a:r>
              <a:rPr lang="en-US" sz="2400" dirty="0"/>
              <a:t>. REHABILITATION COUNSELING PLANS. </a:t>
            </a:r>
          </a:p>
          <a:p>
            <a:pPr lvl="1"/>
            <a:r>
              <a:rPr lang="en-US" sz="2000" b="1" dirty="0"/>
              <a:t>collaborate</a:t>
            </a:r>
            <a:r>
              <a:rPr lang="en-US" sz="2000" dirty="0"/>
              <a:t> to develop person-centered plans</a:t>
            </a:r>
          </a:p>
          <a:p>
            <a:pPr marL="571500" lvl="1" indent="0">
              <a:buNone/>
            </a:pPr>
            <a:r>
              <a:rPr lang="en-US" b="1" dirty="0"/>
              <a:t>c</a:t>
            </a:r>
            <a:r>
              <a:rPr lang="en-US" dirty="0"/>
              <a:t>. EMPLOYMENT. </a:t>
            </a:r>
          </a:p>
          <a:p>
            <a:pPr lvl="2"/>
            <a:r>
              <a:rPr lang="en-US" sz="1800" dirty="0"/>
              <a:t>CRCs/CCRCs consider the client's overall abilities.</a:t>
            </a:r>
          </a:p>
        </p:txBody>
      </p:sp>
      <p:sp>
        <p:nvSpPr>
          <p:cNvPr id="7" name="Text Placeholder 6">
            <a:extLst>
              <a:ext uri="{FF2B5EF4-FFF2-40B4-BE49-F238E27FC236}">
                <a16:creationId xmlns:a16="http://schemas.microsoft.com/office/drawing/2014/main" id="{5C31CD98-C44B-4FC2-BC33-6E0B14BD6E5A}"/>
              </a:ext>
            </a:extLst>
          </p:cNvPr>
          <p:cNvSpPr>
            <a:spLocks noGrp="1"/>
          </p:cNvSpPr>
          <p:nvPr>
            <p:ph type="body" idx="2"/>
          </p:nvPr>
        </p:nvSpPr>
        <p:spPr/>
        <p:txBody>
          <a:bodyPr>
            <a:noAutofit/>
          </a:bodyPr>
          <a:lstStyle/>
          <a:p>
            <a:r>
              <a:rPr lang="en-US" sz="2400" b="1" dirty="0"/>
              <a:t>d</a:t>
            </a:r>
            <a:r>
              <a:rPr lang="en-US" sz="2400" dirty="0"/>
              <a:t>. AVOCATIONAL AND INDEPENDENT LIVING GOALS. </a:t>
            </a:r>
          </a:p>
          <a:p>
            <a:pPr lvl="1"/>
            <a:r>
              <a:rPr lang="en-US" sz="1800" dirty="0"/>
              <a:t>CRCs/CCRCs work with clients to develop</a:t>
            </a:r>
            <a:r>
              <a:rPr lang="en-US" sz="1400" dirty="0"/>
              <a:t> </a:t>
            </a:r>
            <a:r>
              <a:rPr lang="en-US" sz="1800" dirty="0"/>
              <a:t>Avocational, independent living, and Community integration goals </a:t>
            </a:r>
          </a:p>
          <a:p>
            <a:r>
              <a:rPr lang="en-US" sz="2400" dirty="0"/>
              <a:t>e. AUTONOMY. </a:t>
            </a:r>
          </a:p>
          <a:p>
            <a:pPr lvl="1"/>
            <a:r>
              <a:rPr lang="en-US" sz="1800" dirty="0"/>
              <a:t>CRCs/CCRCs respect the rights of clients to make decisions on their own behalf in accordance with their cultural identity, values, and beliefs. </a:t>
            </a:r>
          </a:p>
          <a:p>
            <a:endParaRPr lang="en-US" sz="1800" dirty="0"/>
          </a:p>
          <a:p>
            <a:pPr marL="114300" indent="0">
              <a:buNone/>
            </a:pPr>
            <a:endParaRPr lang="en-US" sz="1800" dirty="0"/>
          </a:p>
        </p:txBody>
      </p:sp>
      <p:sp>
        <p:nvSpPr>
          <p:cNvPr id="8" name="TextBox 7">
            <a:extLst>
              <a:ext uri="{FF2B5EF4-FFF2-40B4-BE49-F238E27FC236}">
                <a16:creationId xmlns:a16="http://schemas.microsoft.com/office/drawing/2014/main" id="{95DC49A7-DB5B-474B-A368-42FEE8F70310}"/>
              </a:ext>
            </a:extLst>
          </p:cNvPr>
          <p:cNvSpPr txBox="1"/>
          <p:nvPr/>
        </p:nvSpPr>
        <p:spPr>
          <a:xfrm>
            <a:off x="4226681" y="6023074"/>
            <a:ext cx="3586238" cy="307777"/>
          </a:xfrm>
          <a:prstGeom prst="rect">
            <a:avLst/>
          </a:prstGeom>
          <a:noFill/>
        </p:spPr>
        <p:txBody>
          <a:bodyPr wrap="none" rtlCol="0">
            <a:spAutoFit/>
          </a:bodyPr>
          <a:lstStyle/>
          <a:p>
            <a:pPr marL="114300" indent="0">
              <a:buNone/>
            </a:pPr>
            <a:r>
              <a:rPr lang="en-US" dirty="0"/>
              <a:t>(CRCC Code of Professional Ethics, p. 4)</a:t>
            </a:r>
          </a:p>
        </p:txBody>
      </p:sp>
    </p:spTree>
    <p:extLst>
      <p:ext uri="{BB962C8B-B14F-4D97-AF65-F5344CB8AC3E}">
        <p14:creationId xmlns:p14="http://schemas.microsoft.com/office/powerpoint/2010/main" val="3323738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FFCA9-8CD4-4EE0-AF37-09B062248920}"/>
              </a:ext>
            </a:extLst>
          </p:cNvPr>
          <p:cNvSpPr>
            <a:spLocks noGrp="1"/>
          </p:cNvSpPr>
          <p:nvPr>
            <p:ph type="title"/>
          </p:nvPr>
        </p:nvSpPr>
        <p:spPr/>
        <p:txBody>
          <a:bodyPr/>
          <a:lstStyle/>
          <a:p>
            <a:r>
              <a:rPr lang="en-US" dirty="0"/>
              <a:t>Section A: The Counseling Relationship</a:t>
            </a:r>
          </a:p>
        </p:txBody>
      </p:sp>
      <p:sp>
        <p:nvSpPr>
          <p:cNvPr id="3" name="Text Placeholder 2">
            <a:extLst>
              <a:ext uri="{FF2B5EF4-FFF2-40B4-BE49-F238E27FC236}">
                <a16:creationId xmlns:a16="http://schemas.microsoft.com/office/drawing/2014/main" id="{8C8C9B3F-0456-429B-BEA4-87130327621C}"/>
              </a:ext>
            </a:extLst>
          </p:cNvPr>
          <p:cNvSpPr>
            <a:spLocks noGrp="1"/>
          </p:cNvSpPr>
          <p:nvPr>
            <p:ph type="body" idx="1"/>
          </p:nvPr>
        </p:nvSpPr>
        <p:spPr/>
        <p:txBody>
          <a:bodyPr>
            <a:normAutofit/>
          </a:bodyPr>
          <a:lstStyle/>
          <a:p>
            <a:r>
              <a:rPr lang="en-US" b="1" dirty="0"/>
              <a:t>A.3. CLIENT RIGHTS</a:t>
            </a:r>
          </a:p>
          <a:p>
            <a:r>
              <a:rPr lang="en-US" dirty="0"/>
              <a:t>CRCs/CCRCs recognize that clients have the freedom to choose whether to enter into or remain in a professional relationship.</a:t>
            </a:r>
          </a:p>
          <a:p>
            <a:pPr marL="114300" indent="0">
              <a:buNone/>
            </a:pPr>
            <a:endParaRPr lang="en-US" dirty="0"/>
          </a:p>
        </p:txBody>
      </p:sp>
      <p:sp>
        <p:nvSpPr>
          <p:cNvPr id="4" name="Text Placeholder 3">
            <a:extLst>
              <a:ext uri="{FF2B5EF4-FFF2-40B4-BE49-F238E27FC236}">
                <a16:creationId xmlns:a16="http://schemas.microsoft.com/office/drawing/2014/main" id="{723D49C6-3025-43B1-8503-DF49EA768A3E}"/>
              </a:ext>
            </a:extLst>
          </p:cNvPr>
          <p:cNvSpPr>
            <a:spLocks noGrp="1"/>
          </p:cNvSpPr>
          <p:nvPr>
            <p:ph type="body" idx="2"/>
          </p:nvPr>
        </p:nvSpPr>
        <p:spPr/>
        <p:txBody>
          <a:bodyPr>
            <a:normAutofit/>
          </a:bodyPr>
          <a:lstStyle/>
          <a:p>
            <a:pPr marL="114300" indent="0">
              <a:buNone/>
            </a:pPr>
            <a:r>
              <a:rPr lang="en-US" dirty="0"/>
              <a:t>Pay special attention to:</a:t>
            </a:r>
          </a:p>
          <a:p>
            <a:pPr marL="114300" indent="0">
              <a:buNone/>
            </a:pPr>
            <a:r>
              <a:rPr lang="en-US" dirty="0"/>
              <a:t>-informed consent</a:t>
            </a:r>
          </a:p>
          <a:p>
            <a:pPr marL="114300" indent="0">
              <a:buNone/>
            </a:pPr>
            <a:r>
              <a:rPr lang="en-US" dirty="0"/>
              <a:t>-inability to give consent</a:t>
            </a:r>
          </a:p>
        </p:txBody>
      </p:sp>
      <p:sp>
        <p:nvSpPr>
          <p:cNvPr id="5" name="TextBox 4">
            <a:extLst>
              <a:ext uri="{FF2B5EF4-FFF2-40B4-BE49-F238E27FC236}">
                <a16:creationId xmlns:a16="http://schemas.microsoft.com/office/drawing/2014/main" id="{7FFBEE53-DE02-436F-961E-183EC9A68241}"/>
              </a:ext>
            </a:extLst>
          </p:cNvPr>
          <p:cNvSpPr txBox="1"/>
          <p:nvPr/>
        </p:nvSpPr>
        <p:spPr>
          <a:xfrm>
            <a:off x="4226681" y="5653743"/>
            <a:ext cx="3470822" cy="523220"/>
          </a:xfrm>
          <a:prstGeom prst="rect">
            <a:avLst/>
          </a:prstGeom>
          <a:noFill/>
        </p:spPr>
        <p:txBody>
          <a:bodyPr wrap="none" rtlCol="0">
            <a:spAutoFit/>
          </a:bodyPr>
          <a:lstStyle/>
          <a:p>
            <a:r>
              <a:rPr lang="en-US" dirty="0"/>
              <a:t>(CRCC Code of Professional Ethics, p. 5)</a:t>
            </a:r>
          </a:p>
          <a:p>
            <a:endParaRPr lang="en-US" dirty="0"/>
          </a:p>
        </p:txBody>
      </p:sp>
    </p:spTree>
    <p:extLst>
      <p:ext uri="{BB962C8B-B14F-4D97-AF65-F5344CB8AC3E}">
        <p14:creationId xmlns:p14="http://schemas.microsoft.com/office/powerpoint/2010/main" val="3276721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4226E-6A3D-4987-9E7C-CD30E07BCA86}"/>
              </a:ext>
            </a:extLst>
          </p:cNvPr>
          <p:cNvSpPr>
            <a:spLocks noGrp="1"/>
          </p:cNvSpPr>
          <p:nvPr>
            <p:ph type="title"/>
          </p:nvPr>
        </p:nvSpPr>
        <p:spPr/>
        <p:txBody>
          <a:bodyPr/>
          <a:lstStyle/>
          <a:p>
            <a:r>
              <a:rPr lang="en-US" dirty="0"/>
              <a:t>Section A: The Counseling Relationship</a:t>
            </a:r>
          </a:p>
        </p:txBody>
      </p:sp>
      <p:sp>
        <p:nvSpPr>
          <p:cNvPr id="3" name="Text Placeholder 2">
            <a:extLst>
              <a:ext uri="{FF2B5EF4-FFF2-40B4-BE49-F238E27FC236}">
                <a16:creationId xmlns:a16="http://schemas.microsoft.com/office/drawing/2014/main" id="{A7D1A364-7806-4339-930D-A7A7E56D70D9}"/>
              </a:ext>
            </a:extLst>
          </p:cNvPr>
          <p:cNvSpPr>
            <a:spLocks noGrp="1"/>
          </p:cNvSpPr>
          <p:nvPr>
            <p:ph type="body" idx="1"/>
          </p:nvPr>
        </p:nvSpPr>
        <p:spPr/>
        <p:txBody>
          <a:bodyPr/>
          <a:lstStyle/>
          <a:p>
            <a:r>
              <a:rPr lang="en-US" b="1" dirty="0"/>
              <a:t>A.4. PROHIBITED ROLES AND RELATIONSHIPS WITH CLIENTS</a:t>
            </a:r>
          </a:p>
          <a:p>
            <a:pPr lvl="1"/>
            <a:r>
              <a:rPr lang="en-US" dirty="0"/>
              <a:t>Sexual or romantic relationships (current or previous)</a:t>
            </a:r>
          </a:p>
          <a:p>
            <a:pPr lvl="1"/>
            <a:r>
              <a:rPr lang="en-US" dirty="0"/>
              <a:t>Service Provision (family, friends, romantic partners)</a:t>
            </a:r>
          </a:p>
          <a:p>
            <a:pPr lvl="1"/>
            <a:r>
              <a:rPr lang="en-US" dirty="0"/>
              <a:t>Virtual Personal Relationships</a:t>
            </a:r>
          </a:p>
        </p:txBody>
      </p:sp>
      <p:sp>
        <p:nvSpPr>
          <p:cNvPr id="4" name="Text Placeholder 3">
            <a:extLst>
              <a:ext uri="{FF2B5EF4-FFF2-40B4-BE49-F238E27FC236}">
                <a16:creationId xmlns:a16="http://schemas.microsoft.com/office/drawing/2014/main" id="{1687D158-B186-4CBA-B4F1-B6CCCA30F82E}"/>
              </a:ext>
            </a:extLst>
          </p:cNvPr>
          <p:cNvSpPr>
            <a:spLocks noGrp="1"/>
          </p:cNvSpPr>
          <p:nvPr>
            <p:ph type="body" idx="2"/>
          </p:nvPr>
        </p:nvSpPr>
        <p:spPr/>
        <p:txBody>
          <a:bodyPr/>
          <a:lstStyle/>
          <a:p>
            <a:r>
              <a:rPr lang="en-US" sz="2400" dirty="0"/>
              <a:t>*Extending personal boundaries</a:t>
            </a:r>
          </a:p>
          <a:p>
            <a:r>
              <a:rPr lang="en-US" sz="2400" dirty="0"/>
              <a:t>Role Changes</a:t>
            </a:r>
          </a:p>
          <a:p>
            <a:r>
              <a:rPr lang="en-US" sz="2400" dirty="0"/>
              <a:t>Gifts</a:t>
            </a:r>
          </a:p>
          <a:p>
            <a:r>
              <a:rPr lang="en-US" sz="2400" dirty="0"/>
              <a:t>Multiple clients </a:t>
            </a:r>
          </a:p>
          <a:p>
            <a:endParaRPr lang="en-US" dirty="0"/>
          </a:p>
        </p:txBody>
      </p:sp>
      <p:sp>
        <p:nvSpPr>
          <p:cNvPr id="5" name="TextBox 4">
            <a:extLst>
              <a:ext uri="{FF2B5EF4-FFF2-40B4-BE49-F238E27FC236}">
                <a16:creationId xmlns:a16="http://schemas.microsoft.com/office/drawing/2014/main" id="{6745A0CE-D067-4B63-89F5-0EA479D9CE79}"/>
              </a:ext>
            </a:extLst>
          </p:cNvPr>
          <p:cNvSpPr txBox="1"/>
          <p:nvPr/>
        </p:nvSpPr>
        <p:spPr>
          <a:xfrm>
            <a:off x="3759200" y="5310909"/>
            <a:ext cx="3728906" cy="523220"/>
          </a:xfrm>
          <a:prstGeom prst="rect">
            <a:avLst/>
          </a:prstGeom>
          <a:noFill/>
        </p:spPr>
        <p:txBody>
          <a:bodyPr wrap="none" rtlCol="0">
            <a:spAutoFit/>
          </a:bodyPr>
          <a:lstStyle/>
          <a:p>
            <a:r>
              <a:rPr lang="en-US" dirty="0"/>
              <a:t>(CRCC Code of Professional Ethics, pp. 6-7)</a:t>
            </a:r>
          </a:p>
          <a:p>
            <a:endParaRPr lang="en-US" dirty="0"/>
          </a:p>
        </p:txBody>
      </p:sp>
    </p:spTree>
    <p:extLst>
      <p:ext uri="{BB962C8B-B14F-4D97-AF65-F5344CB8AC3E}">
        <p14:creationId xmlns:p14="http://schemas.microsoft.com/office/powerpoint/2010/main" val="1152984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A01C4A-D308-4D42-BC64-449B9C30A0E3}"/>
              </a:ext>
            </a:extLst>
          </p:cNvPr>
          <p:cNvSpPr>
            <a:spLocks noGrp="1"/>
          </p:cNvSpPr>
          <p:nvPr>
            <p:ph type="title"/>
          </p:nvPr>
        </p:nvSpPr>
        <p:spPr/>
        <p:txBody>
          <a:bodyPr/>
          <a:lstStyle/>
          <a:p>
            <a:r>
              <a:rPr lang="en-US" dirty="0"/>
              <a:t>SECTION B: CONFIDENTIALITY, PRIVILEGED COMMUNICATION, AND PRIVACY</a:t>
            </a:r>
          </a:p>
        </p:txBody>
      </p:sp>
      <p:sp>
        <p:nvSpPr>
          <p:cNvPr id="6" name="Text Placeholder 5">
            <a:extLst>
              <a:ext uri="{FF2B5EF4-FFF2-40B4-BE49-F238E27FC236}">
                <a16:creationId xmlns:a16="http://schemas.microsoft.com/office/drawing/2014/main" id="{4BC51A53-9077-45BF-94D8-2C484801C0BA}"/>
              </a:ext>
            </a:extLst>
          </p:cNvPr>
          <p:cNvSpPr>
            <a:spLocks noGrp="1"/>
          </p:cNvSpPr>
          <p:nvPr>
            <p:ph type="body" idx="1"/>
          </p:nvPr>
        </p:nvSpPr>
        <p:spPr/>
        <p:txBody>
          <a:bodyPr/>
          <a:lstStyle/>
          <a:p>
            <a:r>
              <a:rPr lang="en-US" dirty="0"/>
              <a:t>Privacy</a:t>
            </a:r>
          </a:p>
          <a:p>
            <a:r>
              <a:rPr lang="en-US" dirty="0"/>
              <a:t>Confidentiality</a:t>
            </a:r>
          </a:p>
          <a:p>
            <a:r>
              <a:rPr lang="en-US" dirty="0"/>
              <a:t>Diversity</a:t>
            </a:r>
          </a:p>
          <a:p>
            <a:r>
              <a:rPr lang="en-US" dirty="0"/>
              <a:t>Permission to Record</a:t>
            </a:r>
          </a:p>
          <a:p>
            <a:r>
              <a:rPr lang="en-US" dirty="0"/>
              <a:t>Consent to Observe</a:t>
            </a:r>
          </a:p>
          <a:p>
            <a:r>
              <a:rPr lang="en-US" dirty="0"/>
              <a:t>Disclosure to Employers</a:t>
            </a:r>
          </a:p>
          <a:p>
            <a:r>
              <a:rPr lang="en-US" dirty="0"/>
              <a:t>Explanations of Limitations</a:t>
            </a:r>
          </a:p>
        </p:txBody>
      </p:sp>
      <p:sp>
        <p:nvSpPr>
          <p:cNvPr id="7" name="TextBox 6">
            <a:extLst>
              <a:ext uri="{FF2B5EF4-FFF2-40B4-BE49-F238E27FC236}">
                <a16:creationId xmlns:a16="http://schemas.microsoft.com/office/drawing/2014/main" id="{8654D599-9D53-423A-904D-F9857DA6A2BA}"/>
              </a:ext>
            </a:extLst>
          </p:cNvPr>
          <p:cNvSpPr txBox="1"/>
          <p:nvPr/>
        </p:nvSpPr>
        <p:spPr>
          <a:xfrm>
            <a:off x="4036292" y="5653743"/>
            <a:ext cx="3470822" cy="523220"/>
          </a:xfrm>
          <a:prstGeom prst="rect">
            <a:avLst/>
          </a:prstGeom>
          <a:noFill/>
        </p:spPr>
        <p:txBody>
          <a:bodyPr wrap="none" rtlCol="0">
            <a:spAutoFit/>
          </a:bodyPr>
          <a:lstStyle/>
          <a:p>
            <a:r>
              <a:rPr lang="en-US" dirty="0"/>
              <a:t>(CRCC Code of Professional Ethics, p. 9)</a:t>
            </a:r>
          </a:p>
          <a:p>
            <a:endParaRPr lang="en-US" dirty="0"/>
          </a:p>
        </p:txBody>
      </p:sp>
    </p:spTree>
    <p:extLst>
      <p:ext uri="{BB962C8B-B14F-4D97-AF65-F5344CB8AC3E}">
        <p14:creationId xmlns:p14="http://schemas.microsoft.com/office/powerpoint/2010/main" val="2480044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6"/>
          <p:cNvSpPr/>
          <p:nvPr/>
        </p:nvSpPr>
        <p:spPr>
          <a:xfrm>
            <a:off x="0" y="0"/>
            <a:ext cx="12191999" cy="6858000"/>
          </a:xfrm>
          <a:prstGeom prst="rect">
            <a:avLst/>
          </a:prstGeom>
          <a:solidFill>
            <a:srgbClr val="00205B"/>
          </a:solidFill>
          <a:ln w="12700" cap="flat" cmpd="sng">
            <a:solidFill>
              <a:srgbClr val="629FA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29" name="Google Shape;129;p6"/>
          <p:cNvSpPr txBox="1"/>
          <p:nvPr/>
        </p:nvSpPr>
        <p:spPr>
          <a:xfrm>
            <a:off x="864973" y="963826"/>
            <a:ext cx="10342605" cy="2862282"/>
          </a:xfrm>
          <a:prstGeom prst="rect">
            <a:avLst/>
          </a:prstGeom>
          <a:noFill/>
          <a:ln>
            <a:noFill/>
          </a:ln>
        </p:spPr>
        <p:txBody>
          <a:bodyPr spcFirstLastPara="1" wrap="square" lIns="91425" tIns="45700" rIns="91425" bIns="45700" anchor="t" anchorCtr="0">
            <a:spAutoFit/>
          </a:bodyPr>
          <a:lstStyle/>
          <a:p>
            <a:r>
              <a:rPr lang="en-US" sz="3600" b="1" dirty="0">
                <a:solidFill>
                  <a:schemeClr val="bg1"/>
                </a:solidFill>
                <a:latin typeface="Helvetica Neue" panose="020B0604020202020204" charset="0"/>
                <a:ea typeface="Helvetica Neue Light"/>
                <a:cs typeface="Helvetica Neue Light"/>
                <a:sym typeface="Helvetica Neue Light"/>
              </a:rPr>
              <a:t>Ethical Decision-making.</a:t>
            </a:r>
          </a:p>
          <a:p>
            <a:endParaRPr lang="en-US" sz="3600" b="1" dirty="0">
              <a:solidFill>
                <a:schemeClr val="bg1"/>
              </a:solidFill>
              <a:latin typeface="Helvetica Neue" panose="020B0604020202020204" charset="0"/>
              <a:ea typeface="Helvetica Neue Light"/>
              <a:cs typeface="Helvetica Neue Light"/>
              <a:sym typeface="Helvetica Neue Light"/>
            </a:endParaRPr>
          </a:p>
          <a:p>
            <a:r>
              <a:rPr lang="en-US" sz="3600" dirty="0">
                <a:solidFill>
                  <a:schemeClr val="bg1"/>
                </a:solidFill>
              </a:rPr>
              <a:t>Describes a thoughtful, structured approach to ethical decision making.</a:t>
            </a:r>
          </a:p>
          <a:p>
            <a:endParaRPr lang="en-US" sz="3600" b="1" dirty="0">
              <a:solidFill>
                <a:schemeClr val="bg1"/>
              </a:solidFill>
              <a:latin typeface="Helvetica Neue" panose="020B0604020202020204" charset="0"/>
              <a:ea typeface="Helvetica Neue Light"/>
              <a:cs typeface="Helvetica Neue Light"/>
              <a:sym typeface="Helvetica Neue Light"/>
            </a:endParaRPr>
          </a:p>
        </p:txBody>
      </p:sp>
      <p:sp>
        <p:nvSpPr>
          <p:cNvPr id="130" name="Google Shape;130;p6"/>
          <p:cNvSpPr/>
          <p:nvPr/>
        </p:nvSpPr>
        <p:spPr>
          <a:xfrm>
            <a:off x="996593" y="688369"/>
            <a:ext cx="462337" cy="61644"/>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31" name="Google Shape;131;p6"/>
          <p:cNvSpPr/>
          <p:nvPr/>
        </p:nvSpPr>
        <p:spPr>
          <a:xfrm>
            <a:off x="1446943" y="686657"/>
            <a:ext cx="462337" cy="6164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32" name="Google Shape;132;p6"/>
          <p:cNvSpPr txBox="1"/>
          <p:nvPr/>
        </p:nvSpPr>
        <p:spPr>
          <a:xfrm>
            <a:off x="8218025" y="613459"/>
            <a:ext cx="3159839" cy="23083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sz="900" b="1" dirty="0">
                <a:solidFill>
                  <a:schemeClr val="lt1"/>
                </a:solidFill>
                <a:latin typeface="Helvetica Neue"/>
                <a:ea typeface="Helvetica Neue"/>
                <a:cs typeface="Helvetica Neue"/>
                <a:sym typeface="Helvetica Neue"/>
              </a:rPr>
              <a:t>U N I V E R S I T Y   O F   S O U T H   A L A B A M A</a:t>
            </a:r>
            <a:endParaRPr dirty="0">
              <a:solidFill>
                <a:schemeClr val="lt1"/>
              </a:solidFill>
            </a:endParaRPr>
          </a:p>
        </p:txBody>
      </p:sp>
    </p:spTree>
    <p:extLst>
      <p:ext uri="{BB962C8B-B14F-4D97-AF65-F5344CB8AC3E}">
        <p14:creationId xmlns:p14="http://schemas.microsoft.com/office/powerpoint/2010/main" val="2482748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E7693B-0148-4985-ACF3-0FD096EDAD18}"/>
              </a:ext>
            </a:extLst>
          </p:cNvPr>
          <p:cNvSpPr>
            <a:spLocks noGrp="1"/>
          </p:cNvSpPr>
          <p:nvPr>
            <p:ph type="title"/>
          </p:nvPr>
        </p:nvSpPr>
        <p:spPr/>
        <p:txBody>
          <a:bodyPr/>
          <a:lstStyle/>
          <a:p>
            <a:r>
              <a:rPr lang="en-US" dirty="0"/>
              <a:t>Ethical Decision-Making Model</a:t>
            </a:r>
          </a:p>
        </p:txBody>
      </p:sp>
      <p:sp>
        <p:nvSpPr>
          <p:cNvPr id="5" name="Text Placeholder 4">
            <a:extLst>
              <a:ext uri="{FF2B5EF4-FFF2-40B4-BE49-F238E27FC236}">
                <a16:creationId xmlns:a16="http://schemas.microsoft.com/office/drawing/2014/main" id="{756722C1-956F-4331-9DEC-E5616185287B}"/>
              </a:ext>
            </a:extLst>
          </p:cNvPr>
          <p:cNvSpPr>
            <a:spLocks noGrp="1"/>
          </p:cNvSpPr>
          <p:nvPr>
            <p:ph type="body" idx="1"/>
          </p:nvPr>
        </p:nvSpPr>
        <p:spPr/>
        <p:txBody>
          <a:bodyPr/>
          <a:lstStyle/>
          <a:p>
            <a:r>
              <a:rPr lang="en-US" dirty="0"/>
              <a:t>Describes a thoughtful, structured approach to ethical decision making.</a:t>
            </a:r>
          </a:p>
          <a:p>
            <a:r>
              <a:rPr lang="en-US" dirty="0"/>
              <a:t>Model guides counselors to resolve dilemmas in a thoughtful, values-based manner.</a:t>
            </a:r>
          </a:p>
          <a:p>
            <a:pPr lvl="1"/>
            <a:r>
              <a:rPr lang="en-US" dirty="0"/>
              <a:t>Improves adherence to Code of Ethics and guidelines</a:t>
            </a:r>
          </a:p>
          <a:p>
            <a:pPr lvl="1"/>
            <a:r>
              <a:rPr lang="en-US" dirty="0"/>
              <a:t>Improves consistency in decision making</a:t>
            </a:r>
          </a:p>
          <a:p>
            <a:pPr marL="571500" lvl="1" indent="0">
              <a:buNone/>
            </a:pPr>
            <a:endParaRPr lang="en-US" dirty="0"/>
          </a:p>
          <a:p>
            <a:pPr marL="571500" lvl="1" indent="0">
              <a:buNone/>
            </a:pPr>
            <a:endParaRPr lang="en-US" dirty="0"/>
          </a:p>
          <a:p>
            <a:pPr marL="571500" lvl="1" indent="0">
              <a:buNone/>
            </a:pPr>
            <a:r>
              <a:rPr lang="en-US" sz="1800" dirty="0"/>
              <a:t>(Forester-Miller &amp; Davis, 1996)</a:t>
            </a:r>
          </a:p>
        </p:txBody>
      </p:sp>
    </p:spTree>
    <p:extLst>
      <p:ext uri="{BB962C8B-B14F-4D97-AF65-F5344CB8AC3E}">
        <p14:creationId xmlns:p14="http://schemas.microsoft.com/office/powerpoint/2010/main" val="3997383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3C2DE75-903F-4617-8A40-ADDA1C44022B}"/>
              </a:ext>
            </a:extLst>
          </p:cNvPr>
          <p:cNvSpPr>
            <a:spLocks noGrp="1"/>
          </p:cNvSpPr>
          <p:nvPr>
            <p:ph type="title"/>
          </p:nvPr>
        </p:nvSpPr>
        <p:spPr/>
        <p:txBody>
          <a:bodyPr>
            <a:normAutofit fontScale="90000"/>
          </a:bodyPr>
          <a:lstStyle/>
          <a:p>
            <a:r>
              <a:rPr lang="en-US" b="1" dirty="0"/>
              <a:t>Forester-Miller &amp; Davis (1996) Ethical Decision-Making Model</a:t>
            </a:r>
            <a:br>
              <a:rPr lang="en-US" b="1" dirty="0"/>
            </a:br>
            <a:endParaRPr lang="en-US" dirty="0"/>
          </a:p>
        </p:txBody>
      </p:sp>
      <p:sp>
        <p:nvSpPr>
          <p:cNvPr id="13" name="Text Placeholder 12">
            <a:extLst>
              <a:ext uri="{FF2B5EF4-FFF2-40B4-BE49-F238E27FC236}">
                <a16:creationId xmlns:a16="http://schemas.microsoft.com/office/drawing/2014/main" id="{2E1B51F4-E5B7-47AF-948C-3F6E327957A4}"/>
              </a:ext>
            </a:extLst>
          </p:cNvPr>
          <p:cNvSpPr>
            <a:spLocks noGrp="1"/>
          </p:cNvSpPr>
          <p:nvPr>
            <p:ph type="body" idx="1"/>
          </p:nvPr>
        </p:nvSpPr>
        <p:spPr/>
        <p:txBody>
          <a:bodyPr>
            <a:normAutofit fontScale="92500"/>
          </a:bodyPr>
          <a:lstStyle/>
          <a:p>
            <a:r>
              <a:rPr lang="en-US" b="1" dirty="0"/>
              <a:t>1. Identify the problem.</a:t>
            </a:r>
            <a:endParaRPr lang="en-US" dirty="0"/>
          </a:p>
          <a:p>
            <a:r>
              <a:rPr lang="en-US" b="1" dirty="0"/>
              <a:t>2. Apply the ACA Code of Ethics.</a:t>
            </a:r>
            <a:endParaRPr lang="en-US" dirty="0"/>
          </a:p>
          <a:p>
            <a:r>
              <a:rPr lang="en-US" b="1" dirty="0"/>
              <a:t>3. Determine the nature and dimensions of the dilemma.</a:t>
            </a:r>
            <a:endParaRPr lang="en-US" dirty="0"/>
          </a:p>
          <a:p>
            <a:r>
              <a:rPr lang="en-US" b="1" dirty="0"/>
              <a:t>4. Generate potential courses of action.</a:t>
            </a:r>
            <a:endParaRPr lang="en-US" dirty="0"/>
          </a:p>
          <a:p>
            <a:r>
              <a:rPr lang="en-US" b="1" dirty="0"/>
              <a:t>5. Consider the potential consequences of all options.</a:t>
            </a:r>
            <a:endParaRPr lang="en-US" dirty="0"/>
          </a:p>
          <a:p>
            <a:r>
              <a:rPr lang="en-US" b="1" dirty="0"/>
              <a:t>6. Evaluate the selected course of action.</a:t>
            </a:r>
            <a:endParaRPr lang="en-US" dirty="0"/>
          </a:p>
          <a:p>
            <a:r>
              <a:rPr lang="en-US" b="1" dirty="0"/>
              <a:t>7. Implement the course of action.</a:t>
            </a:r>
            <a:endParaRPr lang="en-US" dirty="0"/>
          </a:p>
          <a:p>
            <a:r>
              <a:rPr lang="en-US" dirty="0"/>
              <a:t>Monitor the outcome and be prepared to make adjustments if needed.</a:t>
            </a:r>
          </a:p>
          <a:p>
            <a:pPr marL="114300" indent="0">
              <a:buNone/>
            </a:pPr>
            <a:r>
              <a:rPr lang="en-US" sz="1900" dirty="0"/>
              <a:t>				(Forester-Miller &amp; Davis, 1996)</a:t>
            </a:r>
          </a:p>
          <a:p>
            <a:endParaRPr lang="en-US" dirty="0"/>
          </a:p>
        </p:txBody>
      </p:sp>
      <p:sp>
        <p:nvSpPr>
          <p:cNvPr id="14" name="Rectangle 13">
            <a:extLst>
              <a:ext uri="{FF2B5EF4-FFF2-40B4-BE49-F238E27FC236}">
                <a16:creationId xmlns:a16="http://schemas.microsoft.com/office/drawing/2014/main" id="{BB458BBF-7502-4038-9C8C-27E4650B2FD6}"/>
              </a:ext>
            </a:extLst>
          </p:cNvPr>
          <p:cNvSpPr/>
          <p:nvPr/>
        </p:nvSpPr>
        <p:spPr>
          <a:xfrm>
            <a:off x="4144183" y="3244334"/>
            <a:ext cx="7109639" cy="646331"/>
          </a:xfrm>
          <a:prstGeom prst="rect">
            <a:avLst/>
          </a:prstGeom>
        </p:spPr>
        <p:txBody>
          <a:bodyPr wrap="none">
            <a:spAutoFit/>
          </a:bodyPr>
          <a:lstStyle/>
          <a:p>
            <a:pPr marL="571500" lvl="1"/>
            <a:r>
              <a:rPr lang="en-US" sz="1800" dirty="0"/>
              <a:t>(Forester-Miller &amp; Davis, 1996) (Forester-Miller &amp; Davis, 1996)</a:t>
            </a:r>
          </a:p>
          <a:p>
            <a:pPr marL="571500" lvl="1" indent="0">
              <a:buNone/>
            </a:pPr>
            <a:endParaRPr lang="en-US" sz="1800" dirty="0"/>
          </a:p>
        </p:txBody>
      </p:sp>
    </p:spTree>
    <p:extLst>
      <p:ext uri="{BB962C8B-B14F-4D97-AF65-F5344CB8AC3E}">
        <p14:creationId xmlns:p14="http://schemas.microsoft.com/office/powerpoint/2010/main" val="930542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6"/>
          <p:cNvSpPr/>
          <p:nvPr/>
        </p:nvSpPr>
        <p:spPr>
          <a:xfrm>
            <a:off x="0" y="0"/>
            <a:ext cx="12191999" cy="6858000"/>
          </a:xfrm>
          <a:prstGeom prst="rect">
            <a:avLst/>
          </a:prstGeom>
          <a:solidFill>
            <a:srgbClr val="00205B"/>
          </a:solidFill>
          <a:ln w="12700" cap="flat" cmpd="sng">
            <a:solidFill>
              <a:srgbClr val="629FA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29" name="Google Shape;129;p6"/>
          <p:cNvSpPr txBox="1"/>
          <p:nvPr/>
        </p:nvSpPr>
        <p:spPr>
          <a:xfrm>
            <a:off x="864973" y="963826"/>
            <a:ext cx="10342605" cy="646290"/>
          </a:xfrm>
          <a:prstGeom prst="rect">
            <a:avLst/>
          </a:prstGeom>
          <a:noFill/>
          <a:ln>
            <a:noFill/>
          </a:ln>
        </p:spPr>
        <p:txBody>
          <a:bodyPr spcFirstLastPara="1" wrap="square" lIns="91425" tIns="45700" rIns="91425" bIns="45700" anchor="t" anchorCtr="0">
            <a:spAutoFit/>
          </a:bodyPr>
          <a:lstStyle/>
          <a:p>
            <a:r>
              <a:rPr lang="en-US" sz="3600" b="1" dirty="0">
                <a:solidFill>
                  <a:schemeClr val="bg1"/>
                </a:solidFill>
                <a:latin typeface="Helvetica Neue" panose="020B0604020202020204" charset="0"/>
                <a:ea typeface="Helvetica Neue Light"/>
                <a:cs typeface="Helvetica Neue Light"/>
                <a:sym typeface="Helvetica Neue Light"/>
              </a:rPr>
              <a:t>Case Studies/Vignettes.</a:t>
            </a:r>
          </a:p>
        </p:txBody>
      </p:sp>
      <p:sp>
        <p:nvSpPr>
          <p:cNvPr id="130" name="Google Shape;130;p6"/>
          <p:cNvSpPr/>
          <p:nvPr/>
        </p:nvSpPr>
        <p:spPr>
          <a:xfrm>
            <a:off x="996593" y="688369"/>
            <a:ext cx="462337" cy="61644"/>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31" name="Google Shape;131;p6"/>
          <p:cNvSpPr/>
          <p:nvPr/>
        </p:nvSpPr>
        <p:spPr>
          <a:xfrm>
            <a:off x="1446943" y="686657"/>
            <a:ext cx="462337" cy="6164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32" name="Google Shape;132;p6"/>
          <p:cNvSpPr txBox="1"/>
          <p:nvPr/>
        </p:nvSpPr>
        <p:spPr>
          <a:xfrm>
            <a:off x="8218025" y="613459"/>
            <a:ext cx="3159839" cy="23083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sz="900" b="1" dirty="0">
                <a:solidFill>
                  <a:schemeClr val="lt1"/>
                </a:solidFill>
                <a:latin typeface="Helvetica Neue"/>
                <a:ea typeface="Helvetica Neue"/>
                <a:cs typeface="Helvetica Neue"/>
                <a:sym typeface="Helvetica Neue"/>
              </a:rPr>
              <a:t>U N I V E R S I T Y   O F   S O U T H   A L A B A M A</a:t>
            </a:r>
            <a:endParaRPr dirty="0">
              <a:solidFill>
                <a:schemeClr val="lt1"/>
              </a:solidFill>
            </a:endParaRPr>
          </a:p>
        </p:txBody>
      </p:sp>
    </p:spTree>
    <p:extLst>
      <p:ext uri="{BB962C8B-B14F-4D97-AF65-F5344CB8AC3E}">
        <p14:creationId xmlns:p14="http://schemas.microsoft.com/office/powerpoint/2010/main" val="1390548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6"/>
          <p:cNvSpPr/>
          <p:nvPr/>
        </p:nvSpPr>
        <p:spPr>
          <a:xfrm>
            <a:off x="0" y="0"/>
            <a:ext cx="12191999" cy="6858000"/>
          </a:xfrm>
          <a:prstGeom prst="rect">
            <a:avLst/>
          </a:prstGeom>
          <a:solidFill>
            <a:srgbClr val="00205B"/>
          </a:solidFill>
          <a:ln w="12700" cap="flat" cmpd="sng">
            <a:solidFill>
              <a:srgbClr val="629FA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29" name="Google Shape;129;p6"/>
          <p:cNvSpPr txBox="1"/>
          <p:nvPr/>
        </p:nvSpPr>
        <p:spPr>
          <a:xfrm>
            <a:off x="864973" y="963826"/>
            <a:ext cx="10342605" cy="646290"/>
          </a:xfrm>
          <a:prstGeom prst="rect">
            <a:avLst/>
          </a:prstGeom>
          <a:noFill/>
          <a:ln>
            <a:noFill/>
          </a:ln>
        </p:spPr>
        <p:txBody>
          <a:bodyPr spcFirstLastPara="1" wrap="square" lIns="91425" tIns="45700" rIns="91425" bIns="45700" anchor="t" anchorCtr="0">
            <a:spAutoFit/>
          </a:bodyPr>
          <a:lstStyle/>
          <a:p>
            <a:r>
              <a:rPr lang="en-US" sz="3600" b="1" dirty="0">
                <a:solidFill>
                  <a:schemeClr val="bg1"/>
                </a:solidFill>
                <a:latin typeface="Helvetica Neue" panose="020B0604020202020204" charset="0"/>
                <a:ea typeface="Helvetica Neue Light"/>
                <a:cs typeface="Helvetica Neue Light"/>
                <a:sym typeface="Helvetica Neue Light"/>
              </a:rPr>
              <a:t>Resources and References.</a:t>
            </a:r>
          </a:p>
        </p:txBody>
      </p:sp>
      <p:sp>
        <p:nvSpPr>
          <p:cNvPr id="130" name="Google Shape;130;p6"/>
          <p:cNvSpPr/>
          <p:nvPr/>
        </p:nvSpPr>
        <p:spPr>
          <a:xfrm>
            <a:off x="996593" y="688369"/>
            <a:ext cx="462337" cy="61644"/>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31" name="Google Shape;131;p6"/>
          <p:cNvSpPr/>
          <p:nvPr/>
        </p:nvSpPr>
        <p:spPr>
          <a:xfrm>
            <a:off x="1446943" y="686657"/>
            <a:ext cx="462337" cy="6164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32" name="Google Shape;132;p6"/>
          <p:cNvSpPr txBox="1"/>
          <p:nvPr/>
        </p:nvSpPr>
        <p:spPr>
          <a:xfrm>
            <a:off x="8218025" y="613459"/>
            <a:ext cx="3159839" cy="23083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sz="900" b="1" dirty="0">
                <a:solidFill>
                  <a:schemeClr val="lt1"/>
                </a:solidFill>
                <a:latin typeface="Helvetica Neue"/>
                <a:ea typeface="Helvetica Neue"/>
                <a:cs typeface="Helvetica Neue"/>
                <a:sym typeface="Helvetica Neue"/>
              </a:rPr>
              <a:t>U N I V E R S I T Y   O F   S O U T H   A L A B A M A</a:t>
            </a:r>
            <a:endParaRPr dirty="0">
              <a:solidFill>
                <a:schemeClr val="lt1"/>
              </a:solidFill>
            </a:endParaRPr>
          </a:p>
        </p:txBody>
      </p:sp>
    </p:spTree>
    <p:extLst>
      <p:ext uri="{BB962C8B-B14F-4D97-AF65-F5344CB8AC3E}">
        <p14:creationId xmlns:p14="http://schemas.microsoft.com/office/powerpoint/2010/main" val="3237126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9668C-B135-4262-AD48-AB3D6F8009AD}"/>
              </a:ext>
            </a:extLst>
          </p:cNvPr>
          <p:cNvSpPr>
            <a:spLocks noGrp="1"/>
          </p:cNvSpPr>
          <p:nvPr>
            <p:ph type="title"/>
          </p:nvPr>
        </p:nvSpPr>
        <p:spPr/>
        <p:txBody>
          <a:bodyPr/>
          <a:lstStyle/>
          <a:p>
            <a:r>
              <a:rPr lang="en-US" dirty="0"/>
              <a:t>Resources and References</a:t>
            </a:r>
          </a:p>
        </p:txBody>
      </p:sp>
      <p:sp>
        <p:nvSpPr>
          <p:cNvPr id="3" name="Text Placeholder 2">
            <a:extLst>
              <a:ext uri="{FF2B5EF4-FFF2-40B4-BE49-F238E27FC236}">
                <a16:creationId xmlns:a16="http://schemas.microsoft.com/office/drawing/2014/main" id="{4665DAC5-17F0-4AF0-A42C-5334AABA1BA0}"/>
              </a:ext>
            </a:extLst>
          </p:cNvPr>
          <p:cNvSpPr>
            <a:spLocks noGrp="1"/>
          </p:cNvSpPr>
          <p:nvPr>
            <p:ph type="body" idx="1"/>
          </p:nvPr>
        </p:nvSpPr>
        <p:spPr/>
        <p:txBody>
          <a:bodyPr>
            <a:normAutofit fontScale="62500" lnSpcReduction="20000"/>
          </a:bodyPr>
          <a:lstStyle/>
          <a:p>
            <a:r>
              <a:rPr lang="en-US" dirty="0"/>
              <a:t>Calloway, P. A., &amp; Simpson, D. M. (2014). </a:t>
            </a:r>
            <a:r>
              <a:rPr lang="en-US" i="1" dirty="0"/>
              <a:t>Ethical considerations in supported employment: Professional boundaries and responsibilities.</a:t>
            </a:r>
            <a:r>
              <a:rPr lang="en-US" dirty="0"/>
              <a:t> Journal of Vocational Rehabilitation, 41(2), 145–152.</a:t>
            </a:r>
          </a:p>
          <a:p>
            <a:r>
              <a:rPr lang="en-US" dirty="0"/>
              <a:t>Celestine, N. (2021). How to set healthy therapist-client relationship boundaries. </a:t>
            </a:r>
            <a:r>
              <a:rPr lang="en-US" dirty="0">
                <a:hlinkClick r:id="rId2"/>
              </a:rPr>
              <a:t>https://positivepsychology.com/boundaries-psychology-therapy/#ethical-practices-of-psychologists-and-coaches</a:t>
            </a:r>
            <a:endParaRPr lang="en-US" dirty="0"/>
          </a:p>
          <a:p>
            <a:r>
              <a:rPr lang="en-US" dirty="0"/>
              <a:t>Commission on Rehabilitation Counselor Certification. (2023). Code of professional ethics for certified rehabilitation counselors. Schaumburg, IL: Author.</a:t>
            </a:r>
          </a:p>
          <a:p>
            <a:r>
              <a:rPr lang="en-US" dirty="0"/>
              <a:t>DiLeo, D., McDonald, R., &amp; Killam, S. (1998). Ethical Guidelines for Professionals in Supported Employment. APSE. </a:t>
            </a:r>
            <a:r>
              <a:rPr lang="en-US" dirty="0">
                <a:hlinkClick r:id="rId3"/>
              </a:rPr>
              <a:t>https://apse.org/wp-content/uploads/2021/04/APSE-Ethical-Guidelines.pdf</a:t>
            </a:r>
            <a:endParaRPr lang="en-US" dirty="0"/>
          </a:p>
          <a:p>
            <a:r>
              <a:rPr lang="en-US" dirty="0"/>
              <a:t>Forester-Miller, H., &amp; Davis, T. E. (1996). </a:t>
            </a:r>
            <a:r>
              <a:rPr lang="en-US" i="1" dirty="0"/>
              <a:t>A practitioner’s guide to ethical decision making</a:t>
            </a:r>
            <a:r>
              <a:rPr lang="en-US" dirty="0"/>
              <a:t>. American Counseling Association.</a:t>
            </a:r>
          </a:p>
          <a:p>
            <a:r>
              <a:rPr lang="en-US" dirty="0"/>
              <a:t>NYS Justice Center for the Protection of People with Special Needs (ND). Spotlight on prevention: Professional boundaries for the protection of people with special needs. </a:t>
            </a:r>
            <a:r>
              <a:rPr lang="en-US" dirty="0">
                <a:hlinkClick r:id="rId4"/>
              </a:rPr>
              <a:t>https://www.justicecenter.ny.gov/system/files/documents/2019/01/professionalboundariesfortheprotectionofpeoplewithspecialneeds.pdf</a:t>
            </a:r>
            <a:r>
              <a:rPr lang="en-US" dirty="0"/>
              <a:t> </a:t>
            </a:r>
          </a:p>
          <a:p>
            <a:endParaRPr lang="en-US" dirty="0"/>
          </a:p>
        </p:txBody>
      </p:sp>
    </p:spTree>
    <p:extLst>
      <p:ext uri="{BB962C8B-B14F-4D97-AF65-F5344CB8AC3E}">
        <p14:creationId xmlns:p14="http://schemas.microsoft.com/office/powerpoint/2010/main" val="3470280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p:nvPr/>
        </p:nvSpPr>
        <p:spPr>
          <a:xfrm>
            <a:off x="864973" y="963826"/>
            <a:ext cx="10342605" cy="4062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Helvetica Neue"/>
                <a:ea typeface="Helvetica Neue"/>
                <a:cs typeface="Helvetica Neue"/>
                <a:sym typeface="Helvetica Neue"/>
              </a:rPr>
              <a:t>Overview</a:t>
            </a:r>
            <a:endParaRPr dirty="0"/>
          </a:p>
          <a:p>
            <a:pPr marL="0" marR="0" lvl="0" indent="0" algn="l" rtl="0">
              <a:spcBef>
                <a:spcPts val="0"/>
              </a:spcBef>
              <a:spcAft>
                <a:spcPts val="0"/>
              </a:spcAft>
              <a:buNone/>
            </a:pPr>
            <a:endParaRPr sz="1800" dirty="0">
              <a:solidFill>
                <a:schemeClr val="dk1"/>
              </a:solidFill>
              <a:latin typeface="Helvetica Neue"/>
              <a:ea typeface="Helvetica Neue"/>
              <a:cs typeface="Helvetica Neue"/>
              <a:sym typeface="Helvetica Neue"/>
            </a:endParaRPr>
          </a:p>
          <a:p>
            <a:pPr lvl="0"/>
            <a:r>
              <a:rPr lang="en-US" sz="2400" dirty="0">
                <a:solidFill>
                  <a:schemeClr val="dk1"/>
                </a:solidFill>
                <a:latin typeface="Helvetica Neue Light"/>
                <a:ea typeface="Helvetica Neue Light"/>
                <a:cs typeface="Helvetica Neue Light"/>
                <a:sym typeface="Helvetica Neue Light"/>
              </a:rPr>
              <a:t>Rehabilitation counselors, supported employment personnel, and job coaches may encounter ethical dilemmas as they assist individuals with disabilities in preparing for, seeking, acquiring, and maintaining employment. During this session, we will cover: </a:t>
            </a:r>
          </a:p>
          <a:p>
            <a:pPr lvl="0"/>
            <a:endParaRPr lang="en-US" sz="2400" dirty="0">
              <a:solidFill>
                <a:schemeClr val="dk1"/>
              </a:solidFill>
              <a:latin typeface="Helvetica Neue Light"/>
              <a:ea typeface="Helvetica Neue Light"/>
              <a:cs typeface="Helvetica Neue Light"/>
              <a:sym typeface="Helvetica Neue Light"/>
            </a:endParaRPr>
          </a:p>
          <a:p>
            <a:pPr marL="342900" indent="-342900">
              <a:buFont typeface="Arial" panose="020B0604020202020204" pitchFamily="34" charset="0"/>
              <a:buChar char="•"/>
            </a:pPr>
            <a:r>
              <a:rPr lang="en-US" sz="2400" dirty="0">
                <a:solidFill>
                  <a:schemeClr val="dk1"/>
                </a:solidFill>
                <a:latin typeface="Helvetica Neue Light"/>
                <a:ea typeface="Helvetica Neue Light"/>
                <a:cs typeface="Helvetica Neue Light"/>
                <a:sym typeface="Helvetica Neue Light"/>
              </a:rPr>
              <a:t>Professional Boundaries.</a:t>
            </a:r>
            <a:endParaRPr lang="en-US" sz="2400" dirty="0"/>
          </a:p>
          <a:p>
            <a:pPr marL="342900" lvl="0" indent="-342900">
              <a:buFont typeface="Arial" panose="020B0604020202020204" pitchFamily="34" charset="0"/>
              <a:buChar char="•"/>
            </a:pPr>
            <a:r>
              <a:rPr lang="en-US" sz="2400" dirty="0">
                <a:solidFill>
                  <a:schemeClr val="dk1"/>
                </a:solidFill>
                <a:latin typeface="Helvetica Neue Light"/>
                <a:ea typeface="Helvetica Neue Light"/>
                <a:cs typeface="Helvetica Neue Light"/>
                <a:sym typeface="Helvetica Neue Light"/>
              </a:rPr>
              <a:t>Ethical Guidelines, Code of Ethics, and Ethical Decision-making.</a:t>
            </a:r>
            <a:endParaRPr dirty="0"/>
          </a:p>
          <a:p>
            <a:pPr marL="342900" marR="0" lvl="0" indent="-342900" algn="l" rtl="0">
              <a:lnSpc>
                <a:spcPct val="150000"/>
              </a:lnSpc>
              <a:spcBef>
                <a:spcPts val="0"/>
              </a:spcBef>
              <a:spcAft>
                <a:spcPts val="0"/>
              </a:spcAft>
              <a:buClr>
                <a:srgbClr val="BF0D3E"/>
              </a:buClr>
              <a:buSzPts val="2400"/>
              <a:buFont typeface="Noto Sans Symbols"/>
              <a:buChar char="▪"/>
            </a:pPr>
            <a:r>
              <a:rPr lang="en-US" sz="2400" dirty="0">
                <a:solidFill>
                  <a:schemeClr val="dk1"/>
                </a:solidFill>
                <a:latin typeface="Helvetica Neue Light"/>
                <a:ea typeface="Helvetica Neue Light"/>
                <a:cs typeface="Helvetica Neue Light"/>
                <a:sym typeface="Helvetica Neue Light"/>
              </a:rPr>
              <a:t>Ethical Practice in Supported Employment. </a:t>
            </a:r>
            <a:endParaRPr dirty="0"/>
          </a:p>
        </p:txBody>
      </p:sp>
      <p:sp>
        <p:nvSpPr>
          <p:cNvPr id="105" name="Google Shape;105;p3"/>
          <p:cNvSpPr/>
          <p:nvPr/>
        </p:nvSpPr>
        <p:spPr>
          <a:xfrm>
            <a:off x="996593" y="688369"/>
            <a:ext cx="462337" cy="61644"/>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6" name="Google Shape;106;p3"/>
          <p:cNvSpPr/>
          <p:nvPr/>
        </p:nvSpPr>
        <p:spPr>
          <a:xfrm>
            <a:off x="1447800" y="688369"/>
            <a:ext cx="462337" cy="61644"/>
          </a:xfrm>
          <a:prstGeom prst="rect">
            <a:avLst/>
          </a:prstGeom>
          <a:solidFill>
            <a:srgbClr val="0020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7" name="Google Shape;107;p3"/>
          <p:cNvSpPr txBox="1"/>
          <p:nvPr/>
        </p:nvSpPr>
        <p:spPr>
          <a:xfrm>
            <a:off x="8218025" y="613459"/>
            <a:ext cx="3159900" cy="230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sz="900" b="1" dirty="0">
                <a:solidFill>
                  <a:schemeClr val="folHlink"/>
                </a:solidFill>
                <a:latin typeface="Helvetica Neue"/>
                <a:ea typeface="Helvetica Neue"/>
                <a:cs typeface="Helvetica Neue"/>
                <a:sym typeface="Helvetica Neue"/>
              </a:rPr>
              <a:t>U N I V E R S I T Y   O F   S O U T H   A L A B A M A</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p:nvPr/>
        </p:nvSpPr>
        <p:spPr>
          <a:xfrm>
            <a:off x="996593" y="688369"/>
            <a:ext cx="462337" cy="61644"/>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3" name="Google Shape;113;p4"/>
          <p:cNvSpPr/>
          <p:nvPr/>
        </p:nvSpPr>
        <p:spPr>
          <a:xfrm>
            <a:off x="1446943" y="688975"/>
            <a:ext cx="462337" cy="59326"/>
          </a:xfrm>
          <a:prstGeom prst="rect">
            <a:avLst/>
          </a:prstGeom>
          <a:solidFill>
            <a:srgbClr val="0020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4" name="Google Shape;114;p4"/>
          <p:cNvSpPr txBox="1"/>
          <p:nvPr/>
        </p:nvSpPr>
        <p:spPr>
          <a:xfrm>
            <a:off x="864973" y="963826"/>
            <a:ext cx="10342605" cy="38779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Helvetica Neue"/>
                <a:sym typeface="Helvetica Neue"/>
              </a:rPr>
              <a:t>LEARNING OUTCOMES</a:t>
            </a:r>
            <a:endParaRPr dirty="0"/>
          </a:p>
          <a:p>
            <a:pPr marL="0" marR="0" lvl="0" indent="0" algn="l" rtl="0">
              <a:spcBef>
                <a:spcPts val="0"/>
              </a:spcBef>
              <a:spcAft>
                <a:spcPts val="0"/>
              </a:spcAft>
              <a:buNone/>
            </a:pPr>
            <a:endParaRPr sz="18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a:solidFill>
                  <a:schemeClr val="dk1"/>
                </a:solidFill>
                <a:latin typeface="Helvetica Neue Light"/>
                <a:ea typeface="Helvetica Neue Light"/>
                <a:cs typeface="Helvetica Neue Light"/>
                <a:sym typeface="Helvetica Neue Light"/>
              </a:rPr>
              <a:t>At the end of this session, attendees should be able to:</a:t>
            </a:r>
            <a:endParaRPr dirty="0"/>
          </a:p>
          <a:p>
            <a:pPr marL="0" marR="0" lvl="0" indent="0" algn="l" rtl="0">
              <a:spcBef>
                <a:spcPts val="0"/>
              </a:spcBef>
              <a:spcAft>
                <a:spcPts val="0"/>
              </a:spcAft>
              <a:buNone/>
            </a:pPr>
            <a:endParaRPr sz="2400" dirty="0">
              <a:solidFill>
                <a:schemeClr val="dk1"/>
              </a:solidFill>
              <a:latin typeface="Helvetica Neue Light"/>
              <a:ea typeface="Helvetica Neue Light"/>
              <a:cs typeface="Helvetica Neue Light"/>
              <a:sym typeface="Helvetica Neue Light"/>
            </a:endParaRPr>
          </a:p>
          <a:p>
            <a:pPr marL="342900" marR="0" lvl="0" indent="-342900" algn="l" rtl="0">
              <a:lnSpc>
                <a:spcPct val="150000"/>
              </a:lnSpc>
              <a:spcBef>
                <a:spcPts val="0"/>
              </a:spcBef>
              <a:spcAft>
                <a:spcPts val="0"/>
              </a:spcAft>
              <a:buClr>
                <a:srgbClr val="BF0D3E"/>
              </a:buClr>
              <a:buSzPts val="2400"/>
              <a:buFont typeface="Noto Sans Symbols"/>
              <a:buChar char="▪"/>
            </a:pPr>
            <a:r>
              <a:rPr lang="en-US" sz="2400" dirty="0">
                <a:solidFill>
                  <a:schemeClr val="dk1"/>
                </a:solidFill>
                <a:latin typeface="Helvetica Neue Light"/>
                <a:ea typeface="Helvetica Neue Light"/>
                <a:cs typeface="Helvetica Neue Light"/>
                <a:sym typeface="Helvetica Neue Light"/>
              </a:rPr>
              <a:t>Identify Professional Boundaries.</a:t>
            </a:r>
          </a:p>
          <a:p>
            <a:pPr marL="342900" marR="0" lvl="0" indent="-342900" algn="l" rtl="0">
              <a:lnSpc>
                <a:spcPct val="150000"/>
              </a:lnSpc>
              <a:spcBef>
                <a:spcPts val="0"/>
              </a:spcBef>
              <a:spcAft>
                <a:spcPts val="0"/>
              </a:spcAft>
              <a:buClr>
                <a:srgbClr val="BF0D3E"/>
              </a:buClr>
              <a:buSzPts val="2400"/>
              <a:buFont typeface="Noto Sans Symbols"/>
              <a:buChar char="▪"/>
            </a:pPr>
            <a:r>
              <a:rPr lang="en-US" sz="2400" dirty="0">
                <a:solidFill>
                  <a:schemeClr val="dk1"/>
                </a:solidFill>
                <a:latin typeface="Helvetica Neue Light"/>
                <a:ea typeface="Helvetica Neue Light"/>
                <a:cs typeface="Helvetica Neue Light"/>
                <a:sym typeface="Helvetica Neue Light"/>
              </a:rPr>
              <a:t>Find and apply the APSE Ethical Guidelines and the CRC Code of Ethics.</a:t>
            </a:r>
            <a:endParaRPr dirty="0"/>
          </a:p>
          <a:p>
            <a:pPr marL="342900" marR="0" lvl="0" indent="-342900" algn="l" rtl="0">
              <a:lnSpc>
                <a:spcPct val="150000"/>
              </a:lnSpc>
              <a:spcBef>
                <a:spcPts val="0"/>
              </a:spcBef>
              <a:spcAft>
                <a:spcPts val="0"/>
              </a:spcAft>
              <a:buClr>
                <a:srgbClr val="BF0D3E"/>
              </a:buClr>
              <a:buSzPts val="2400"/>
              <a:buFont typeface="Noto Sans Symbols"/>
              <a:buChar char="▪"/>
            </a:pPr>
            <a:r>
              <a:rPr lang="en-US" sz="2400" dirty="0">
                <a:solidFill>
                  <a:schemeClr val="dk1"/>
                </a:solidFill>
                <a:latin typeface="Helvetica Neue Light"/>
                <a:ea typeface="Helvetica Neue Light"/>
                <a:cs typeface="Helvetica Neue Light"/>
                <a:sym typeface="Helvetica Neue Light"/>
              </a:rPr>
              <a:t>Identify common ethical dilemmas. </a:t>
            </a:r>
            <a:endParaRPr dirty="0"/>
          </a:p>
          <a:p>
            <a:pPr marL="342900" marR="0" lvl="0" indent="-342900" algn="l" rtl="0">
              <a:lnSpc>
                <a:spcPct val="150000"/>
              </a:lnSpc>
              <a:spcBef>
                <a:spcPts val="0"/>
              </a:spcBef>
              <a:spcAft>
                <a:spcPts val="0"/>
              </a:spcAft>
              <a:buClr>
                <a:srgbClr val="BF0D3E"/>
              </a:buClr>
              <a:buSzPts val="2400"/>
              <a:buFont typeface="Noto Sans Symbols"/>
              <a:buChar char="▪"/>
            </a:pPr>
            <a:r>
              <a:rPr lang="en-US" sz="2400" dirty="0">
                <a:solidFill>
                  <a:schemeClr val="dk1"/>
                </a:solidFill>
                <a:latin typeface="Helvetica Neue Light"/>
                <a:ea typeface="Helvetica Neue Light"/>
                <a:cs typeface="Helvetica Neue Light"/>
                <a:sym typeface="Helvetica Neue Light"/>
              </a:rPr>
              <a:t>Identify and apply an ethical decision-making process. </a:t>
            </a:r>
            <a:endParaRPr dirty="0"/>
          </a:p>
        </p:txBody>
      </p:sp>
      <p:sp>
        <p:nvSpPr>
          <p:cNvPr id="115" name="Google Shape;115;p4"/>
          <p:cNvSpPr txBox="1"/>
          <p:nvPr/>
        </p:nvSpPr>
        <p:spPr>
          <a:xfrm>
            <a:off x="8218025" y="613459"/>
            <a:ext cx="3159900" cy="230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sz="900" b="1" dirty="0">
                <a:solidFill>
                  <a:schemeClr val="folHlink"/>
                </a:solidFill>
                <a:latin typeface="Helvetica Neue"/>
                <a:ea typeface="Helvetica Neue"/>
                <a:cs typeface="Helvetica Neue"/>
                <a:sym typeface="Helvetica Neue"/>
              </a:rPr>
              <a:t>U N I V E R S I T Y   O F   S O U T H   A L A B A M A</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6"/>
          <p:cNvSpPr/>
          <p:nvPr/>
        </p:nvSpPr>
        <p:spPr>
          <a:xfrm>
            <a:off x="0" y="0"/>
            <a:ext cx="12191999" cy="6858000"/>
          </a:xfrm>
          <a:prstGeom prst="rect">
            <a:avLst/>
          </a:prstGeom>
          <a:solidFill>
            <a:srgbClr val="00205B"/>
          </a:solidFill>
          <a:ln w="12700" cap="flat" cmpd="sng">
            <a:solidFill>
              <a:srgbClr val="629FA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29" name="Google Shape;129;p6"/>
          <p:cNvSpPr txBox="1"/>
          <p:nvPr/>
        </p:nvSpPr>
        <p:spPr>
          <a:xfrm>
            <a:off x="864973" y="963826"/>
            <a:ext cx="10342605"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lt1"/>
                </a:solidFill>
                <a:latin typeface="Helvetica Neue"/>
                <a:sym typeface="Helvetica Neue"/>
              </a:rPr>
              <a:t>Professional Boundaries in Supported Employment and Rehabilitation Counseling</a:t>
            </a:r>
            <a:endParaRPr dirty="0"/>
          </a:p>
        </p:txBody>
      </p:sp>
      <p:sp>
        <p:nvSpPr>
          <p:cNvPr id="130" name="Google Shape;130;p6"/>
          <p:cNvSpPr/>
          <p:nvPr/>
        </p:nvSpPr>
        <p:spPr>
          <a:xfrm>
            <a:off x="996593" y="688369"/>
            <a:ext cx="462337" cy="61644"/>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31" name="Google Shape;131;p6"/>
          <p:cNvSpPr/>
          <p:nvPr/>
        </p:nvSpPr>
        <p:spPr>
          <a:xfrm>
            <a:off x="1446943" y="686657"/>
            <a:ext cx="462337" cy="6164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32" name="Google Shape;132;p6"/>
          <p:cNvSpPr txBox="1"/>
          <p:nvPr/>
        </p:nvSpPr>
        <p:spPr>
          <a:xfrm>
            <a:off x="8218025" y="613459"/>
            <a:ext cx="3159839" cy="23083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sz="900" b="1" dirty="0">
                <a:solidFill>
                  <a:schemeClr val="lt1"/>
                </a:solidFill>
                <a:latin typeface="Helvetica Neue"/>
                <a:ea typeface="Helvetica Neue"/>
                <a:cs typeface="Helvetica Neue"/>
                <a:sym typeface="Helvetica Neue"/>
              </a:rPr>
              <a:t>U N I V E R S I T Y   O F   S O U T H   A L A B A M A</a:t>
            </a:r>
            <a:endParaRPr dirty="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0BC2B-B779-420D-A109-62406E0EFD54}"/>
              </a:ext>
            </a:extLst>
          </p:cNvPr>
          <p:cNvSpPr>
            <a:spLocks noGrp="1"/>
          </p:cNvSpPr>
          <p:nvPr>
            <p:ph type="title"/>
          </p:nvPr>
        </p:nvSpPr>
        <p:spPr/>
        <p:txBody>
          <a:bodyPr/>
          <a:lstStyle/>
          <a:p>
            <a:r>
              <a:rPr lang="en-US" dirty="0"/>
              <a:t>Professional Boundaries Definition</a:t>
            </a:r>
          </a:p>
        </p:txBody>
      </p:sp>
      <p:sp>
        <p:nvSpPr>
          <p:cNvPr id="3" name="Text Placeholder 2">
            <a:extLst>
              <a:ext uri="{FF2B5EF4-FFF2-40B4-BE49-F238E27FC236}">
                <a16:creationId xmlns:a16="http://schemas.microsoft.com/office/drawing/2014/main" id="{C81B033C-7C45-4AA4-B82E-A2AFF415C7AD}"/>
              </a:ext>
            </a:extLst>
          </p:cNvPr>
          <p:cNvSpPr>
            <a:spLocks noGrp="1"/>
          </p:cNvSpPr>
          <p:nvPr>
            <p:ph type="body" idx="1"/>
          </p:nvPr>
        </p:nvSpPr>
        <p:spPr/>
        <p:txBody>
          <a:bodyPr/>
          <a:lstStyle/>
          <a:p>
            <a:pPr marL="114300" indent="0">
              <a:buNone/>
            </a:pPr>
            <a:r>
              <a:rPr lang="en-US" dirty="0"/>
              <a:t>Professional boundaries refer to the ethical and practical limits that define appropriate relationships and interactions between professionals and the individuals they serve.  These boundaries are essential to ensuring that services are person-centered, respectful, and goal-oriented. These boundaries protect individuals from potential exploitation, foster empowerment, and maintain the integrity of the professional relationship by promoting independence, trust, and ethical conduct.</a:t>
            </a:r>
          </a:p>
          <a:p>
            <a:pPr marL="114300" indent="0">
              <a:buNone/>
            </a:pPr>
            <a:endParaRPr lang="en-US" dirty="0"/>
          </a:p>
          <a:p>
            <a:pPr marL="114300" indent="0">
              <a:buNone/>
            </a:pPr>
            <a:r>
              <a:rPr lang="en-US" sz="1800" dirty="0"/>
              <a:t>(Calloway &amp; Simpson, 2014)</a:t>
            </a:r>
          </a:p>
          <a:p>
            <a:pPr marL="114300" indent="0">
              <a:buNone/>
            </a:pPr>
            <a:endParaRPr lang="en-US" dirty="0"/>
          </a:p>
        </p:txBody>
      </p:sp>
    </p:spTree>
    <p:extLst>
      <p:ext uri="{BB962C8B-B14F-4D97-AF65-F5344CB8AC3E}">
        <p14:creationId xmlns:p14="http://schemas.microsoft.com/office/powerpoint/2010/main" val="2719280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B531E-84A0-4096-ACF1-90B4F342B26D}"/>
              </a:ext>
            </a:extLst>
          </p:cNvPr>
          <p:cNvSpPr>
            <a:spLocks noGrp="1"/>
          </p:cNvSpPr>
          <p:nvPr>
            <p:ph type="title"/>
          </p:nvPr>
        </p:nvSpPr>
        <p:spPr/>
        <p:txBody>
          <a:bodyPr/>
          <a:lstStyle/>
          <a:p>
            <a:r>
              <a:rPr lang="en-US" dirty="0"/>
              <a:t>Maintaining Professional Boundaries</a:t>
            </a:r>
          </a:p>
        </p:txBody>
      </p:sp>
      <p:sp>
        <p:nvSpPr>
          <p:cNvPr id="3" name="Text Placeholder 2">
            <a:extLst>
              <a:ext uri="{FF2B5EF4-FFF2-40B4-BE49-F238E27FC236}">
                <a16:creationId xmlns:a16="http://schemas.microsoft.com/office/drawing/2014/main" id="{E256FF1A-C3BC-4BC9-818C-A461FE50B0BD}"/>
              </a:ext>
            </a:extLst>
          </p:cNvPr>
          <p:cNvSpPr>
            <a:spLocks noGrp="1"/>
          </p:cNvSpPr>
          <p:nvPr>
            <p:ph type="body" idx="1"/>
          </p:nvPr>
        </p:nvSpPr>
        <p:spPr/>
        <p:txBody>
          <a:bodyPr>
            <a:normAutofit/>
          </a:bodyPr>
          <a:lstStyle/>
          <a:p>
            <a:r>
              <a:rPr lang="en-US" dirty="0"/>
              <a:t>Protects the professional and the person receiving services</a:t>
            </a:r>
          </a:p>
          <a:p>
            <a:pPr lvl="1"/>
            <a:r>
              <a:rPr lang="en-US" dirty="0"/>
              <a:t>Maintains safety (physical and emotional)</a:t>
            </a:r>
          </a:p>
          <a:p>
            <a:pPr lvl="0"/>
            <a:r>
              <a:rPr lang="en-US" dirty="0"/>
              <a:t>Prevents/reduces conflicts of interest</a:t>
            </a:r>
          </a:p>
          <a:p>
            <a:pPr lvl="0"/>
            <a:r>
              <a:rPr lang="en-US" dirty="0"/>
              <a:t>Maintains the therapeutic environment/relationship</a:t>
            </a:r>
          </a:p>
          <a:p>
            <a:pPr lvl="1"/>
            <a:r>
              <a:rPr lang="en-US" dirty="0"/>
              <a:t>Prevents dependency, inappropriate behavior, and exploitation.</a:t>
            </a:r>
          </a:p>
          <a:p>
            <a:pPr lvl="0"/>
            <a:r>
              <a:rPr lang="en-US" dirty="0"/>
              <a:t>Prevents ethical violations</a:t>
            </a:r>
          </a:p>
          <a:p>
            <a:pPr lvl="0"/>
            <a:r>
              <a:rPr lang="en-US" dirty="0"/>
              <a:t>Promotes autonomy </a:t>
            </a:r>
          </a:p>
          <a:p>
            <a:pPr lvl="0"/>
            <a:r>
              <a:rPr lang="en-US" dirty="0"/>
              <a:t>Provides role modeling</a:t>
            </a:r>
          </a:p>
          <a:p>
            <a:pPr marL="114300" lvl="0" indent="0">
              <a:buNone/>
            </a:pPr>
            <a:r>
              <a:rPr lang="en-US" sz="1900" dirty="0"/>
              <a:t>(Calloway &amp; Simpson, 2014; NYS Justice Center for the Protection of People with Special Needs, ND).</a:t>
            </a:r>
          </a:p>
          <a:p>
            <a:pPr lvl="0"/>
            <a:endParaRPr lang="en-US" dirty="0"/>
          </a:p>
          <a:p>
            <a:endParaRPr lang="en-US" dirty="0"/>
          </a:p>
        </p:txBody>
      </p:sp>
    </p:spTree>
    <p:extLst>
      <p:ext uri="{BB962C8B-B14F-4D97-AF65-F5344CB8AC3E}">
        <p14:creationId xmlns:p14="http://schemas.microsoft.com/office/powerpoint/2010/main" val="1498411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6"/>
          <p:cNvSpPr/>
          <p:nvPr/>
        </p:nvSpPr>
        <p:spPr>
          <a:xfrm>
            <a:off x="0" y="0"/>
            <a:ext cx="12191999" cy="6858000"/>
          </a:xfrm>
          <a:prstGeom prst="rect">
            <a:avLst/>
          </a:prstGeom>
          <a:solidFill>
            <a:srgbClr val="00205B"/>
          </a:solidFill>
          <a:ln w="12700" cap="flat" cmpd="sng">
            <a:solidFill>
              <a:srgbClr val="629FA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29" name="Google Shape;129;p6"/>
          <p:cNvSpPr txBox="1"/>
          <p:nvPr/>
        </p:nvSpPr>
        <p:spPr>
          <a:xfrm>
            <a:off x="864973" y="963826"/>
            <a:ext cx="10342605" cy="646290"/>
          </a:xfrm>
          <a:prstGeom prst="rect">
            <a:avLst/>
          </a:prstGeom>
          <a:noFill/>
          <a:ln>
            <a:noFill/>
          </a:ln>
        </p:spPr>
        <p:txBody>
          <a:bodyPr spcFirstLastPara="1" wrap="square" lIns="91425" tIns="45700" rIns="91425" bIns="45700" anchor="t" anchorCtr="0">
            <a:spAutoFit/>
          </a:bodyPr>
          <a:lstStyle/>
          <a:p>
            <a:r>
              <a:rPr lang="en-US" sz="3600" b="1" dirty="0">
                <a:solidFill>
                  <a:schemeClr val="bg1"/>
                </a:solidFill>
                <a:latin typeface="Helvetica Neue" panose="020B0604020202020204" charset="0"/>
                <a:ea typeface="Helvetica Neue Light"/>
                <a:cs typeface="Helvetica Neue Light"/>
                <a:sym typeface="Helvetica Neue Light"/>
              </a:rPr>
              <a:t>Ethical Guidelines and Code of Ethics.</a:t>
            </a:r>
          </a:p>
        </p:txBody>
      </p:sp>
      <p:sp>
        <p:nvSpPr>
          <p:cNvPr id="130" name="Google Shape;130;p6"/>
          <p:cNvSpPr/>
          <p:nvPr/>
        </p:nvSpPr>
        <p:spPr>
          <a:xfrm>
            <a:off x="996593" y="688369"/>
            <a:ext cx="462337" cy="61644"/>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31" name="Google Shape;131;p6"/>
          <p:cNvSpPr/>
          <p:nvPr/>
        </p:nvSpPr>
        <p:spPr>
          <a:xfrm>
            <a:off x="1446943" y="686657"/>
            <a:ext cx="462337" cy="6164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32" name="Google Shape;132;p6"/>
          <p:cNvSpPr txBox="1"/>
          <p:nvPr/>
        </p:nvSpPr>
        <p:spPr>
          <a:xfrm>
            <a:off x="8218025" y="613459"/>
            <a:ext cx="3159839" cy="23083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sz="900" b="1" dirty="0">
                <a:solidFill>
                  <a:schemeClr val="lt1"/>
                </a:solidFill>
                <a:latin typeface="Helvetica Neue"/>
                <a:ea typeface="Helvetica Neue"/>
                <a:cs typeface="Helvetica Neue"/>
                <a:sym typeface="Helvetica Neue"/>
              </a:rPr>
              <a:t>U N I V E R S I T Y   O F   S O U T H   A L A B A M A</a:t>
            </a:r>
            <a:endParaRPr dirty="0">
              <a:solidFill>
                <a:schemeClr val="lt1"/>
              </a:solidFill>
            </a:endParaRPr>
          </a:p>
        </p:txBody>
      </p:sp>
    </p:spTree>
    <p:extLst>
      <p:ext uri="{BB962C8B-B14F-4D97-AF65-F5344CB8AC3E}">
        <p14:creationId xmlns:p14="http://schemas.microsoft.com/office/powerpoint/2010/main" val="3585393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21AE16-2732-4225-ABD3-A87F0DC4E9FC}"/>
              </a:ext>
            </a:extLst>
          </p:cNvPr>
          <p:cNvSpPr>
            <a:spLocks noGrp="1"/>
          </p:cNvSpPr>
          <p:nvPr>
            <p:ph type="title"/>
          </p:nvPr>
        </p:nvSpPr>
        <p:spPr/>
        <p:txBody>
          <a:bodyPr/>
          <a:lstStyle/>
          <a:p>
            <a:r>
              <a:rPr lang="en-US" dirty="0"/>
              <a:t>Ethical Guidelines for Professionals in SE</a:t>
            </a:r>
          </a:p>
        </p:txBody>
      </p:sp>
      <p:sp>
        <p:nvSpPr>
          <p:cNvPr id="5" name="Text Placeholder 4">
            <a:extLst>
              <a:ext uri="{FF2B5EF4-FFF2-40B4-BE49-F238E27FC236}">
                <a16:creationId xmlns:a16="http://schemas.microsoft.com/office/drawing/2014/main" id="{CC339583-45E1-44E8-BD9A-2D0659F60C15}"/>
              </a:ext>
            </a:extLst>
          </p:cNvPr>
          <p:cNvSpPr>
            <a:spLocks noGrp="1"/>
          </p:cNvSpPr>
          <p:nvPr>
            <p:ph type="body" idx="1"/>
          </p:nvPr>
        </p:nvSpPr>
        <p:spPr>
          <a:xfrm>
            <a:off x="838200" y="1825625"/>
            <a:ext cx="5181600" cy="4351338"/>
          </a:xfrm>
        </p:spPr>
        <p:txBody>
          <a:bodyPr/>
          <a:lstStyle/>
          <a:p>
            <a:r>
              <a:rPr lang="en-US" dirty="0"/>
              <a:t>Individuality</a:t>
            </a:r>
          </a:p>
          <a:p>
            <a:r>
              <a:rPr lang="en-US" dirty="0"/>
              <a:t>Choice</a:t>
            </a:r>
          </a:p>
          <a:p>
            <a:r>
              <a:rPr lang="en-US" dirty="0"/>
              <a:t>Respect</a:t>
            </a:r>
          </a:p>
          <a:p>
            <a:r>
              <a:rPr lang="en-US" dirty="0"/>
              <a:t>Participation</a:t>
            </a:r>
          </a:p>
          <a:p>
            <a:r>
              <a:rPr lang="en-US" dirty="0"/>
              <a:t>Competence</a:t>
            </a:r>
          </a:p>
          <a:p>
            <a:r>
              <a:rPr lang="en-US" dirty="0"/>
              <a:t>Social Inclusion</a:t>
            </a:r>
          </a:p>
          <a:p>
            <a:r>
              <a:rPr lang="en-US" dirty="0"/>
              <a:t>Community Setting with Minimal Intrusions</a:t>
            </a:r>
          </a:p>
        </p:txBody>
      </p:sp>
      <p:sp>
        <p:nvSpPr>
          <p:cNvPr id="6" name="Text Placeholder 5">
            <a:extLst>
              <a:ext uri="{FF2B5EF4-FFF2-40B4-BE49-F238E27FC236}">
                <a16:creationId xmlns:a16="http://schemas.microsoft.com/office/drawing/2014/main" id="{3095EB6F-3F5C-4266-9650-28435E36F5AC}"/>
              </a:ext>
            </a:extLst>
          </p:cNvPr>
          <p:cNvSpPr>
            <a:spLocks noGrp="1"/>
          </p:cNvSpPr>
          <p:nvPr>
            <p:ph type="body" idx="2"/>
          </p:nvPr>
        </p:nvSpPr>
        <p:spPr/>
        <p:txBody>
          <a:bodyPr/>
          <a:lstStyle/>
          <a:p>
            <a:r>
              <a:rPr lang="en-US" dirty="0"/>
              <a:t>Employment</a:t>
            </a:r>
          </a:p>
          <a:p>
            <a:r>
              <a:rPr lang="en-US" dirty="0"/>
              <a:t>Career Planning</a:t>
            </a:r>
          </a:p>
          <a:p>
            <a:r>
              <a:rPr lang="en-US" dirty="0"/>
              <a:t>Job Development</a:t>
            </a:r>
          </a:p>
          <a:p>
            <a:r>
              <a:rPr lang="en-US" dirty="0"/>
              <a:t>Job Acquisition</a:t>
            </a:r>
          </a:p>
          <a:p>
            <a:r>
              <a:rPr lang="en-US" dirty="0"/>
              <a:t>Work Support</a:t>
            </a:r>
          </a:p>
          <a:p>
            <a:r>
              <a:rPr lang="en-US" dirty="0"/>
              <a:t>Life Support</a:t>
            </a:r>
          </a:p>
          <a:p>
            <a:r>
              <a:rPr lang="en-US" dirty="0"/>
              <a:t>Career Advancement</a:t>
            </a:r>
          </a:p>
          <a:p>
            <a:r>
              <a:rPr lang="en-US" dirty="0"/>
              <a:t>Staff Training</a:t>
            </a:r>
          </a:p>
          <a:p>
            <a:endParaRPr lang="en-US" dirty="0"/>
          </a:p>
        </p:txBody>
      </p:sp>
      <p:sp>
        <p:nvSpPr>
          <p:cNvPr id="8" name="TextBox 7">
            <a:extLst>
              <a:ext uri="{FF2B5EF4-FFF2-40B4-BE49-F238E27FC236}">
                <a16:creationId xmlns:a16="http://schemas.microsoft.com/office/drawing/2014/main" id="{97954480-7F92-417A-9A20-5B2DF47D58AB}"/>
              </a:ext>
            </a:extLst>
          </p:cNvPr>
          <p:cNvSpPr txBox="1"/>
          <p:nvPr/>
        </p:nvSpPr>
        <p:spPr>
          <a:xfrm>
            <a:off x="3408219" y="6198767"/>
            <a:ext cx="3758540" cy="369332"/>
          </a:xfrm>
          <a:prstGeom prst="rect">
            <a:avLst/>
          </a:prstGeom>
          <a:noFill/>
        </p:spPr>
        <p:txBody>
          <a:bodyPr wrap="square" rtlCol="0">
            <a:spAutoFit/>
          </a:bodyPr>
          <a:lstStyle/>
          <a:p>
            <a:r>
              <a:rPr lang="en-US" sz="1800" dirty="0"/>
              <a:t>(DiLeo, McDonald, &amp; Killam, 1998) </a:t>
            </a:r>
          </a:p>
        </p:txBody>
      </p:sp>
    </p:spTree>
    <p:extLst>
      <p:ext uri="{BB962C8B-B14F-4D97-AF65-F5344CB8AC3E}">
        <p14:creationId xmlns:p14="http://schemas.microsoft.com/office/powerpoint/2010/main" val="4049031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30F60-4B41-4B45-8842-EC32B2F1B705}"/>
              </a:ext>
            </a:extLst>
          </p:cNvPr>
          <p:cNvSpPr>
            <a:spLocks noGrp="1"/>
          </p:cNvSpPr>
          <p:nvPr>
            <p:ph type="title"/>
          </p:nvPr>
        </p:nvSpPr>
        <p:spPr/>
        <p:txBody>
          <a:bodyPr/>
          <a:lstStyle/>
          <a:p>
            <a:r>
              <a:rPr lang="en-US" dirty="0"/>
              <a:t>CRCC Code of Professional Ethics</a:t>
            </a:r>
          </a:p>
        </p:txBody>
      </p:sp>
      <p:sp>
        <p:nvSpPr>
          <p:cNvPr id="3" name="Text Placeholder 2">
            <a:extLst>
              <a:ext uri="{FF2B5EF4-FFF2-40B4-BE49-F238E27FC236}">
                <a16:creationId xmlns:a16="http://schemas.microsoft.com/office/drawing/2014/main" id="{B36DF41B-61E4-42BB-9691-00098D376B2A}"/>
              </a:ext>
            </a:extLst>
          </p:cNvPr>
          <p:cNvSpPr>
            <a:spLocks noGrp="1"/>
          </p:cNvSpPr>
          <p:nvPr>
            <p:ph type="body" idx="1"/>
          </p:nvPr>
        </p:nvSpPr>
        <p:spPr/>
        <p:txBody>
          <a:bodyPr>
            <a:normAutofit fontScale="92500" lnSpcReduction="10000"/>
          </a:bodyPr>
          <a:lstStyle/>
          <a:p>
            <a:r>
              <a:rPr lang="en-US" dirty="0"/>
              <a:t>“</a:t>
            </a:r>
            <a:r>
              <a:rPr lang="en-US" b="1" dirty="0"/>
              <a:t>Autonomy: </a:t>
            </a:r>
            <a:r>
              <a:rPr lang="en-US" dirty="0"/>
              <a:t>To respect the rights of clients to be self-governing within their social and cultural framework </a:t>
            </a:r>
          </a:p>
          <a:p>
            <a:r>
              <a:rPr lang="en-US" b="1" dirty="0"/>
              <a:t>Beneficence</a:t>
            </a:r>
            <a:r>
              <a:rPr lang="en-US" dirty="0"/>
              <a:t>: To do good to others; to promote the well-being of clients </a:t>
            </a:r>
          </a:p>
          <a:p>
            <a:r>
              <a:rPr lang="en-US" b="1" dirty="0"/>
              <a:t>Fidelity: </a:t>
            </a:r>
            <a:r>
              <a:rPr lang="en-US" dirty="0"/>
              <a:t>To be faithful; to keep promises and honor the trust placed in CRCs/CCRCs </a:t>
            </a:r>
          </a:p>
          <a:p>
            <a:r>
              <a:rPr lang="en-US" b="1" dirty="0"/>
              <a:t>Justice: </a:t>
            </a:r>
            <a:r>
              <a:rPr lang="en-US" dirty="0"/>
              <a:t>To be fair in the treatment of all clients; to provide appropriate services to all </a:t>
            </a:r>
          </a:p>
          <a:p>
            <a:r>
              <a:rPr lang="en-US" b="1" dirty="0"/>
              <a:t>Nonmaleficence:</a:t>
            </a:r>
            <a:r>
              <a:rPr lang="en-US" dirty="0"/>
              <a:t> To do no harm to others </a:t>
            </a:r>
          </a:p>
          <a:p>
            <a:r>
              <a:rPr lang="en-US" b="1" dirty="0"/>
              <a:t>Veracity: </a:t>
            </a:r>
            <a:r>
              <a:rPr lang="en-US" dirty="0"/>
              <a:t>To be honest and truthful”</a:t>
            </a:r>
          </a:p>
          <a:p>
            <a:pPr marL="114300" indent="0">
              <a:buNone/>
            </a:pPr>
            <a:r>
              <a:rPr lang="en-US" dirty="0"/>
              <a:t>(CRCC Code of Professional Ethics, p. 1)</a:t>
            </a:r>
          </a:p>
        </p:txBody>
      </p:sp>
    </p:spTree>
    <p:extLst>
      <p:ext uri="{BB962C8B-B14F-4D97-AF65-F5344CB8AC3E}">
        <p14:creationId xmlns:p14="http://schemas.microsoft.com/office/powerpoint/2010/main" val="1485357115"/>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87DADE"/>
      </a:accent1>
      <a:accent2>
        <a:srgbClr val="E9EC6A"/>
      </a:accent2>
      <a:accent3>
        <a:srgbClr val="626950"/>
      </a:accent3>
      <a:accent4>
        <a:srgbClr val="FF6620"/>
      </a:accent4>
      <a:accent5>
        <a:srgbClr val="FFAC00"/>
      </a:accent5>
      <a:accent6>
        <a:srgbClr val="000000"/>
      </a:accent6>
      <a:hlink>
        <a:srgbClr val="00205B"/>
      </a:hlink>
      <a:folHlink>
        <a:srgbClr val="BF0D3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TotalTime>
  <Words>1272</Words>
  <Application>Microsoft Office PowerPoint</Application>
  <PresentationFormat>Widescreen</PresentationFormat>
  <Paragraphs>143</Paragraphs>
  <Slides>19</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Noto Sans Symbols</vt:lpstr>
      <vt:lpstr>Helvetica Neue Light</vt:lpstr>
      <vt:lpstr>Helvetica Neue</vt:lpstr>
      <vt:lpstr>Arial</vt:lpstr>
      <vt:lpstr>Office Theme</vt:lpstr>
      <vt:lpstr>PowerPoint Presentation</vt:lpstr>
      <vt:lpstr>PowerPoint Presentation</vt:lpstr>
      <vt:lpstr>PowerPoint Presentation</vt:lpstr>
      <vt:lpstr>PowerPoint Presentation</vt:lpstr>
      <vt:lpstr>Professional Boundaries Definition</vt:lpstr>
      <vt:lpstr>Maintaining Professional Boundaries</vt:lpstr>
      <vt:lpstr>PowerPoint Presentation</vt:lpstr>
      <vt:lpstr>Ethical Guidelines for Professionals in SE</vt:lpstr>
      <vt:lpstr>CRCC Code of Professional Ethics</vt:lpstr>
      <vt:lpstr>Section A: The Counseling Relationship</vt:lpstr>
      <vt:lpstr>Section A: The Counseling Relationship</vt:lpstr>
      <vt:lpstr>Section A: The Counseling Relationship</vt:lpstr>
      <vt:lpstr>SECTION B: CONFIDENTIALITY, PRIVILEGED COMMUNICATION, AND PRIVACY</vt:lpstr>
      <vt:lpstr>PowerPoint Presentation</vt:lpstr>
      <vt:lpstr>Ethical Decision-Making Model</vt:lpstr>
      <vt:lpstr>Forester-Miller &amp; Davis (1996) Ethical Decision-Making Model </vt:lpstr>
      <vt:lpstr>PowerPoint Presentation</vt:lpstr>
      <vt:lpstr>PowerPoint Presentation</vt:lpstr>
      <vt:lpstr>Resources and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Nichols</dc:creator>
  <cp:lastModifiedBy>Yvette Getch</cp:lastModifiedBy>
  <cp:revision>40</cp:revision>
  <dcterms:created xsi:type="dcterms:W3CDTF">2021-12-14T22:29:22Z</dcterms:created>
  <dcterms:modified xsi:type="dcterms:W3CDTF">2025-06-16T20:56:00Z</dcterms:modified>
</cp:coreProperties>
</file>